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400" r:id="rId3"/>
    <p:sldId id="401" r:id="rId4"/>
    <p:sldId id="448" r:id="rId5"/>
    <p:sldId id="402" r:id="rId6"/>
    <p:sldId id="403" r:id="rId7"/>
    <p:sldId id="404" r:id="rId8"/>
    <p:sldId id="405" r:id="rId9"/>
    <p:sldId id="406" r:id="rId10"/>
    <p:sldId id="445" r:id="rId11"/>
    <p:sldId id="407" r:id="rId12"/>
    <p:sldId id="408" r:id="rId13"/>
    <p:sldId id="409" r:id="rId14"/>
    <p:sldId id="446" r:id="rId15"/>
    <p:sldId id="447" r:id="rId16"/>
    <p:sldId id="410" r:id="rId17"/>
    <p:sldId id="411" r:id="rId18"/>
    <p:sldId id="412" r:id="rId19"/>
    <p:sldId id="413" r:id="rId20"/>
    <p:sldId id="414" r:id="rId21"/>
    <p:sldId id="415" r:id="rId22"/>
    <p:sldId id="449" r:id="rId23"/>
    <p:sldId id="440" r:id="rId24"/>
    <p:sldId id="441" r:id="rId25"/>
    <p:sldId id="450" r:id="rId26"/>
    <p:sldId id="451" r:id="rId27"/>
    <p:sldId id="457" r:id="rId28"/>
    <p:sldId id="460" r:id="rId29"/>
    <p:sldId id="461" r:id="rId30"/>
    <p:sldId id="462" r:id="rId31"/>
    <p:sldId id="416" r:id="rId32"/>
    <p:sldId id="452" r:id="rId33"/>
    <p:sldId id="418" r:id="rId34"/>
    <p:sldId id="419" r:id="rId35"/>
    <p:sldId id="420" r:id="rId36"/>
    <p:sldId id="422" r:id="rId37"/>
    <p:sldId id="423" r:id="rId38"/>
    <p:sldId id="456" r:id="rId39"/>
    <p:sldId id="339" r:id="rId40"/>
  </p:sldIdLst>
  <p:sldSz cx="9144000" cy="6858000" type="screen4x3"/>
  <p:notesSz cx="6877050" cy="9656763"/>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8"/>
    <a:srgbClr val="050578"/>
    <a:srgbClr val="0D0355"/>
    <a:srgbClr val="050553"/>
    <a:srgbClr val="CC0000"/>
    <a:srgbClr val="0B0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4494" autoAdjust="0"/>
  </p:normalViewPr>
  <p:slideViewPr>
    <p:cSldViewPr>
      <p:cViewPr>
        <p:scale>
          <a:sx n="60" d="100"/>
          <a:sy n="60" d="100"/>
        </p:scale>
        <p:origin x="-1626" y="-2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tr-TR"/>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4E8443FE-FB63-4DF6-941F-7EDB9C5FC2FB}" type="datetimeFigureOut">
              <a:rPr lang="tr-TR" smtClean="0"/>
              <a:pPr/>
              <a:t>01.10.2019</a:t>
            </a:fld>
            <a:endParaRPr lang="tr-TR"/>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tr-TR"/>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tr-TR"/>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F2BAF25A-BC82-430C-BED1-B36AB1FE6A52}" type="slidenum">
              <a:rPr lang="tr-TR" smtClean="0"/>
              <a:pPr/>
              <a:t>‹#›</a:t>
            </a:fld>
            <a:endParaRPr lang="tr-TR"/>
          </a:p>
        </p:txBody>
      </p:sp>
    </p:spTree>
    <p:extLst>
      <p:ext uri="{BB962C8B-B14F-4D97-AF65-F5344CB8AC3E}">
        <p14:creationId xmlns:p14="http://schemas.microsoft.com/office/powerpoint/2010/main" val="3022564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a:t>
            </a:fld>
            <a:endParaRPr lang="es-E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11</a:t>
            </a:fld>
            <a:endParaRPr lang="es-E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12</a:t>
            </a:fld>
            <a:endParaRPr lang="es-E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13</a:t>
            </a:fld>
            <a:endParaRPr lang="es-E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14</a:t>
            </a:fld>
            <a:endParaRPr lang="es-E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15</a:t>
            </a:fld>
            <a:endParaRPr lang="es-E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16</a:t>
            </a:fld>
            <a:endParaRPr 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17</a:t>
            </a:fld>
            <a:endParaRPr lang="es-E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18</a:t>
            </a:fld>
            <a:endParaRPr lang="es-E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19</a:t>
            </a:fld>
            <a:endParaRPr lang="es-E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20</a:t>
            </a:fld>
            <a:endParaRPr lang="es-E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a:t>
            </a:fld>
            <a:endParaRPr lang="es-E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21</a:t>
            </a:fld>
            <a:endParaRPr lang="es-E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22</a:t>
            </a:fld>
            <a:endParaRPr lang="es-E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23</a:t>
            </a:fld>
            <a:endParaRPr lang="es-E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24</a:t>
            </a:fld>
            <a:endParaRPr lang="es-E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26</a:t>
            </a:fld>
            <a:endParaRPr lang="es-E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27</a:t>
            </a:fld>
            <a:endParaRPr lang="es-E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28</a:t>
            </a:fld>
            <a:endParaRPr lang="es-E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29</a:t>
            </a:fld>
            <a:endParaRPr lang="es-E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30</a:t>
            </a:fld>
            <a:endParaRPr lang="es-E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31</a:t>
            </a:fld>
            <a:endParaRPr lang="es-E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4</a:t>
            </a:fld>
            <a:endParaRPr lang="es-E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32</a:t>
            </a:fld>
            <a:endParaRPr lang="es-E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33</a:t>
            </a:fld>
            <a:endParaRPr lang="es-E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34</a:t>
            </a:fld>
            <a:endParaRPr lang="es-E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35</a:t>
            </a:fld>
            <a:endParaRPr lang="es-E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36</a:t>
            </a:fld>
            <a:endParaRPr lang="es-E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37</a:t>
            </a:fld>
            <a:endParaRPr lang="es-E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38</a:t>
            </a:fld>
            <a:endParaRPr lang="es-E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5</a:t>
            </a:fld>
            <a:endParaRPr lang="es-E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6</a:t>
            </a:fld>
            <a:endParaRPr lang="es-E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7</a:t>
            </a:fld>
            <a:endParaRPr lang="es-E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8</a:t>
            </a:fld>
            <a:endParaRPr lang="es-E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9</a:t>
            </a:fld>
            <a:endParaRPr lang="es-E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76482" name="2 Not Yer Tutucusu"/>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4340" name="3 Slayt Numarası Yer Tutucusu"/>
          <p:cNvSpPr>
            <a:spLocks noGrp="1"/>
          </p:cNvSpPr>
          <p:nvPr>
            <p:ph type="sldNum" sz="quarter" idx="5"/>
          </p:nvPr>
        </p:nvSpPr>
        <p:spPr/>
        <p:txBody>
          <a:bodyPr/>
          <a:lstStyle/>
          <a:p>
            <a:pPr>
              <a:defRPr/>
            </a:pPr>
            <a:fld id="{01A09FDE-8A8E-4F64-943A-1FB284B610A1}" type="slidenum">
              <a:rPr lang="es-ES">
                <a:solidFill>
                  <a:prstClr val="black"/>
                </a:solidFill>
              </a:rPr>
              <a:pPr>
                <a:defRPr/>
              </a:pPr>
              <a:t>10</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4 Resim" descr="cartola e diploma.jpg"/>
          <p:cNvPicPr>
            <a:picLocks noChangeAspect="1"/>
          </p:cNvPicPr>
          <p:nvPr userDrawn="1"/>
        </p:nvPicPr>
        <p:blipFill>
          <a:blip r:embed="rId2" cstate="screen"/>
          <a:srcRect/>
          <a:stretch>
            <a:fillRect/>
          </a:stretch>
        </p:blipFill>
        <p:spPr>
          <a:xfrm>
            <a:off x="0" y="38989"/>
            <a:ext cx="3059832" cy="2957963"/>
          </a:xfrm>
          <a:prstGeom prst="rect">
            <a:avLst/>
          </a:prstGeom>
        </p:spPr>
      </p:pic>
      <p:sp>
        <p:nvSpPr>
          <p:cNvPr id="8" name="Rectangle 2"/>
          <p:cNvSpPr txBox="1">
            <a:spLocks noChangeArrowheads="1"/>
          </p:cNvSpPr>
          <p:nvPr userDrawn="1"/>
        </p:nvSpPr>
        <p:spPr bwMode="auto">
          <a:xfrm>
            <a:off x="539552" y="2780928"/>
            <a:ext cx="8496944" cy="182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tr-TR" sz="3600" b="1" i="1" dirty="0" smtClean="0">
                <a:solidFill>
                  <a:srgbClr val="CC0000"/>
                </a:solidFill>
                <a:latin typeface="Verdana" pitchFamily="34" charset="0"/>
              </a:rPr>
              <a:t>Uzmanlığımızı paylaşıyoruz…</a:t>
            </a:r>
            <a:endParaRPr lang="tr-TR" b="1" i="1" dirty="0" smtClean="0">
              <a:solidFill>
                <a:srgbClr val="CC0000"/>
              </a:solidFill>
              <a:latin typeface="Verdana" pitchFamily="34" charset="0"/>
            </a:endParaRPr>
          </a:p>
        </p:txBody>
      </p:sp>
      <p:pic>
        <p:nvPicPr>
          <p:cNvPr id="205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6376" y="5733876"/>
            <a:ext cx="111601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33056"/>
          </a:xfrm>
        </p:spPr>
        <p:txBody>
          <a:bodyPr/>
          <a:lstStyle>
            <a:lvl1pPr marL="342900" indent="-342900">
              <a:buClr>
                <a:srgbClr val="C00000"/>
              </a:buClr>
              <a:buFont typeface="Wingdings" pitchFamily="2" charset="2"/>
              <a:buChar char="§"/>
              <a:defRPr sz="1800">
                <a:solidFill>
                  <a:srgbClr val="000078"/>
                </a:solidFill>
                <a:latin typeface="+mn-lt"/>
                <a:cs typeface="Arial" pitchFamily="34" charset="0"/>
              </a:defRPr>
            </a:lvl1pPr>
          </a:lstStyle>
          <a:p>
            <a:pPr lvl="0"/>
            <a:r>
              <a:rPr lang="tr-TR" dirty="0" smtClean="0"/>
              <a:t>Object</a:t>
            </a:r>
            <a:endParaRPr lang="tr-TR" dirty="0"/>
          </a:p>
        </p:txBody>
      </p:sp>
      <p:sp>
        <p:nvSpPr>
          <p:cNvPr id="10" name="Title 9"/>
          <p:cNvSpPr>
            <a:spLocks noGrp="1"/>
          </p:cNvSpPr>
          <p:nvPr>
            <p:ph type="title"/>
          </p:nvPr>
        </p:nvSpPr>
        <p:spPr>
          <a:xfrm>
            <a:off x="467544" y="44624"/>
            <a:ext cx="8229600" cy="720080"/>
          </a:xfrm>
        </p:spPr>
        <p:txBody>
          <a:bodyPr/>
          <a:lstStyle>
            <a:lvl1pPr>
              <a:defRPr sz="2400" b="1">
                <a:solidFill>
                  <a:srgbClr val="C00000"/>
                </a:solidFill>
                <a:latin typeface="+mj-lt"/>
                <a:cs typeface="Arial" pitchFamily="34" charset="0"/>
              </a:defRPr>
            </a:lvl1pPr>
          </a:lstStyle>
          <a:p>
            <a:r>
              <a:rPr lang="en-US" dirty="0" smtClean="0"/>
              <a:t>Click to edit Master title style</a:t>
            </a:r>
            <a:endParaRPr lang="tr-TR" dirty="0"/>
          </a:p>
        </p:txBody>
      </p:sp>
      <p:cxnSp>
        <p:nvCxnSpPr>
          <p:cNvPr id="4" name="Straight Connector 3"/>
          <p:cNvCxnSpPr/>
          <p:nvPr userDrawn="1"/>
        </p:nvCxnSpPr>
        <p:spPr>
          <a:xfrm>
            <a:off x="467544" y="692696"/>
            <a:ext cx="8208912" cy="0"/>
          </a:xfrm>
          <a:prstGeom prst="line">
            <a:avLst/>
          </a:prstGeom>
          <a:ln>
            <a:solidFill>
              <a:srgbClr val="000078"/>
            </a:solidFill>
          </a:ln>
        </p:spPr>
        <p:style>
          <a:lnRef idx="1">
            <a:schemeClr val="accent1"/>
          </a:lnRef>
          <a:fillRef idx="0">
            <a:schemeClr val="accent1"/>
          </a:fillRef>
          <a:effectRef idx="0">
            <a:schemeClr val="accent1"/>
          </a:effectRef>
          <a:fontRef idx="minor">
            <a:schemeClr val="tx1"/>
          </a:fontRef>
        </p:style>
      </p:cxnSp>
      <p:pic>
        <p:nvPicPr>
          <p:cNvPr id="4098" name="Picture 2" descr="\\netapp\solmazakademi\Kurumsal Kimlik\SolmazAkademiLogo\SolmazAkademi-Yatay.Tjp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16216" y="5877272"/>
            <a:ext cx="2627784" cy="964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Resim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9792" y="1052736"/>
            <a:ext cx="3895753" cy="3113776"/>
          </a:xfrm>
          <a:prstGeom prst="rect">
            <a:avLst/>
          </a:prstGeom>
        </p:spPr>
      </p:pic>
      <p:sp>
        <p:nvSpPr>
          <p:cNvPr id="7" name="TextBox 6"/>
          <p:cNvSpPr txBox="1"/>
          <p:nvPr userDrawn="1"/>
        </p:nvSpPr>
        <p:spPr>
          <a:xfrm>
            <a:off x="2915816" y="4725144"/>
            <a:ext cx="3334567" cy="492443"/>
          </a:xfrm>
          <a:prstGeom prst="rect">
            <a:avLst/>
          </a:prstGeom>
          <a:noFill/>
        </p:spPr>
        <p:txBody>
          <a:bodyPr wrap="none" rtlCol="0">
            <a:spAutoFit/>
          </a:bodyPr>
          <a:lstStyle/>
          <a:p>
            <a:pPr algn="ctr" eaLnBrk="0" hangingPunct="0"/>
            <a:r>
              <a:rPr lang="tr-TR" sz="2600" b="1" dirty="0">
                <a:solidFill>
                  <a:srgbClr val="000078"/>
                </a:solidFill>
                <a:latin typeface="Arial" panose="020B0604020202020204" pitchFamily="34" charset="0"/>
                <a:ea typeface="+mj-ea"/>
                <a:cs typeface="Arial" panose="020B0604020202020204" pitchFamily="34" charset="0"/>
              </a:rPr>
              <a:t>TEŞEKKÜR EDERİZ</a:t>
            </a:r>
          </a:p>
        </p:txBody>
      </p:sp>
    </p:spTree>
    <p:extLst>
      <p:ext uri="{BB962C8B-B14F-4D97-AF65-F5344CB8AC3E}">
        <p14:creationId xmlns:p14="http://schemas.microsoft.com/office/powerpoint/2010/main" val="6626010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tr-TR"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tr-T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tr-TR" smtClean="0"/>
              <a:t>www.solmazakademi.com</a:t>
            </a:r>
            <a:endParaRPr lang="tr-T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7FDB3A8-EFE5-427E-AF24-C8041F191A05}" type="slidenum">
              <a:rPr lang="tr-TR"/>
              <a:pPr>
                <a:defRPr/>
              </a:pPr>
              <a:t>‹#›</a:t>
            </a:fld>
            <a:endParaRPr lang="tr-TR" dirty="0"/>
          </a:p>
        </p:txBody>
      </p:sp>
      <p:pic>
        <p:nvPicPr>
          <p:cNvPr id="2" name="Resim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9512" y="116632"/>
            <a:ext cx="1235835" cy="987772"/>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82" r:id="rId2"/>
    <p:sldLayoutId id="2147483684" r:id="rId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lomaliye.com/2008/12/25/turk-parasinin-kiymetini-koruma-hakkinda-kanun-1567-sayili-kanu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130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629850" y="908720"/>
            <a:ext cx="8091578" cy="4680520"/>
          </a:xfrm>
          <a:prstGeom prst="rect">
            <a:avLst/>
          </a:prstGeom>
          <a:noFill/>
          <a:ln w="9525">
            <a:noFill/>
            <a:miter lim="800000"/>
            <a:headEnd/>
            <a:tailEnd/>
          </a:ln>
        </p:spPr>
        <p:txBody>
          <a:bodyPr wrap="square" lIns="36000" tIns="0" rIns="36000" bIns="0">
            <a:noAutofit/>
          </a:bodyPr>
          <a:lstStyle/>
          <a:p>
            <a:pPr marL="160338" lvl="1" indent="-342900" eaLnBrk="0" hangingPunct="0">
              <a:spcBef>
                <a:spcPts val="313"/>
              </a:spcBef>
              <a:buFont typeface="Arial" pitchFamily="34" charset="0"/>
              <a:buChar char="•"/>
            </a:pPr>
            <a:endParaRPr lang="tr-TR" sz="2000" dirty="0">
              <a:latin typeface="Arial" pitchFamily="34" charset="0"/>
              <a:cs typeface="Arial" pitchFamily="34" charset="0"/>
            </a:endParaRPr>
          </a:p>
          <a:p>
            <a:pPr marL="285750" lvl="1" indent="-285750" eaLnBrk="0" hangingPunct="0">
              <a:spcBef>
                <a:spcPts val="313"/>
              </a:spcBef>
              <a:buClr>
                <a:srgbClr val="C00000"/>
              </a:buClr>
              <a:buFont typeface="Wingdings" pitchFamily="2" charset="2"/>
              <a:buChar char="§"/>
            </a:pPr>
            <a:endParaRPr lang="tr-TR" sz="2400" dirty="0" smtClean="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smtClean="0">
                <a:solidFill>
                  <a:srgbClr val="000078"/>
                </a:solidFill>
                <a:latin typeface="+mj-lt"/>
                <a:cs typeface="Arial" panose="020B0604020202020204" pitchFamily="34" charset="0"/>
              </a:rPr>
              <a:t>İhracat </a:t>
            </a:r>
            <a:r>
              <a:rPr lang="tr-TR" sz="2400" dirty="0">
                <a:solidFill>
                  <a:srgbClr val="000078"/>
                </a:solidFill>
                <a:latin typeface="+mj-lt"/>
                <a:cs typeface="Arial" panose="020B0604020202020204" pitchFamily="34" charset="0"/>
              </a:rPr>
              <a:t>Bedelinden indirimler</a:t>
            </a:r>
          </a:p>
          <a:p>
            <a:pPr marL="160338" lvl="1" indent="-342900" eaLnBrk="0" hangingPunct="0">
              <a:spcBef>
                <a:spcPts val="313"/>
              </a:spcBef>
              <a:buFont typeface="Arial" pitchFamily="34" charset="0"/>
              <a:buChar char="•"/>
            </a:pPr>
            <a:endParaRPr lang="tr-TR" sz="2400" dirty="0">
              <a:latin typeface="Arial" pitchFamily="34" charset="0"/>
              <a:cs typeface="Arial" pitchFamily="34" charset="0"/>
            </a:endParaRPr>
          </a:p>
          <a:p>
            <a:pPr marL="342900" indent="-342900">
              <a:buClr>
                <a:srgbClr val="C00000"/>
              </a:buClr>
              <a:buFont typeface="Wingdings" pitchFamily="2" charset="2"/>
              <a:buChar char="ü"/>
            </a:pPr>
            <a:r>
              <a:rPr lang="tr-TR" sz="2400" dirty="0">
                <a:solidFill>
                  <a:srgbClr val="002060"/>
                </a:solidFill>
                <a:latin typeface="+mj-lt"/>
                <a:cs typeface="Arial" pitchFamily="34" charset="0"/>
              </a:rPr>
              <a:t>İhracat bedellerinden mahsuba izin verilen hallerde, ihracat bedelleri süresi içinde yurda getirilmiş sayılacaktır. </a:t>
            </a:r>
          </a:p>
          <a:p>
            <a:pPr marL="342900" indent="-342900">
              <a:buClr>
                <a:srgbClr val="C00000"/>
              </a:buClr>
              <a:buFont typeface="Wingdings" pitchFamily="2" charset="2"/>
              <a:buChar char="ü"/>
            </a:pPr>
            <a:r>
              <a:rPr lang="tr-TR" sz="2400" dirty="0" smtClean="0">
                <a:solidFill>
                  <a:srgbClr val="002060"/>
                </a:solidFill>
                <a:latin typeface="+mj-lt"/>
                <a:cs typeface="Arial" pitchFamily="34" charset="0"/>
              </a:rPr>
              <a:t>Mahsuba </a:t>
            </a:r>
            <a:r>
              <a:rPr lang="tr-TR" sz="2400" dirty="0">
                <a:solidFill>
                  <a:srgbClr val="002060"/>
                </a:solidFill>
                <a:latin typeface="+mj-lt"/>
                <a:cs typeface="Arial" pitchFamily="34" charset="0"/>
              </a:rPr>
              <a:t>tabi tutulan kısım için mahsup tarihinde geçerli döviz alış kuru üzerinden döviz alım ve satım belgeleri düzenlenir. </a:t>
            </a:r>
            <a:endParaRPr lang="tr-TR" dirty="0">
              <a:solidFill>
                <a:srgbClr val="000078"/>
              </a:solidFill>
              <a:latin typeface="+mj-lt"/>
              <a:cs typeface="Arial" panose="020B0604020202020204" pitchFamily="34" charset="0"/>
            </a:endParaRPr>
          </a:p>
        </p:txBody>
      </p:sp>
      <p:sp>
        <p:nvSpPr>
          <p:cNvPr id="3" name="Başlık 1"/>
          <p:cNvSpPr txBox="1">
            <a:spLocks/>
          </p:cNvSpPr>
          <p:nvPr/>
        </p:nvSpPr>
        <p:spPr>
          <a:xfrm>
            <a:off x="464077"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4570982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469356" y="983261"/>
            <a:ext cx="8280920" cy="3845924"/>
          </a:xfrm>
          <a:prstGeom prst="rect">
            <a:avLst/>
          </a:prstGeom>
          <a:noFill/>
          <a:ln w="9525">
            <a:noFill/>
            <a:miter lim="800000"/>
            <a:headEnd/>
            <a:tailEnd/>
          </a:ln>
        </p:spPr>
        <p:txBody>
          <a:bodyPr wrap="square" lIns="36000" tIns="0" rIns="36000" bIns="0">
            <a:noAutofit/>
          </a:bodyPr>
          <a:lstStyle/>
          <a:p>
            <a:pPr marL="160338" lvl="1" indent="-342900" eaLnBrk="0" hangingPunct="0">
              <a:spcBef>
                <a:spcPts val="313"/>
              </a:spcBef>
              <a:buFont typeface="Arial" pitchFamily="34" charset="0"/>
              <a:buChar char="•"/>
            </a:pPr>
            <a:endParaRPr lang="tr-TR" sz="2000" dirty="0" smtClean="0">
              <a:latin typeface="Arial" pitchFamily="34" charset="0"/>
              <a:cs typeface="Arial" pitchFamily="34" charset="0"/>
            </a:endParaRPr>
          </a:p>
          <a:p>
            <a:pPr marL="160338" lvl="1" indent="-342900" eaLnBrk="0" hangingPunct="0">
              <a:spcBef>
                <a:spcPts val="313"/>
              </a:spcBef>
              <a:buFont typeface="Arial" pitchFamily="34" charset="0"/>
              <a:buChar char="•"/>
            </a:pPr>
            <a:endParaRPr lang="tr-TR" sz="2000" dirty="0">
              <a:latin typeface="Arial" pitchFamily="34" charset="0"/>
              <a:cs typeface="Arial"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Hesap Kapatma, İhbar ve Ek Süre</a:t>
            </a:r>
          </a:p>
          <a:p>
            <a:pPr marL="285750" lvl="1" indent="-285750" eaLnBrk="0" hangingPunct="0">
              <a:spcBef>
                <a:spcPts val="313"/>
              </a:spcBef>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smtClean="0">
                <a:solidFill>
                  <a:srgbClr val="000078"/>
                </a:solidFill>
                <a:latin typeface="+mj-lt"/>
                <a:cs typeface="Arial" panose="020B0604020202020204" pitchFamily="34" charset="0"/>
              </a:rPr>
              <a:t>Bedellerin </a:t>
            </a:r>
            <a:r>
              <a:rPr lang="tr-TR" sz="2400" dirty="0">
                <a:solidFill>
                  <a:srgbClr val="000078"/>
                </a:solidFill>
                <a:latin typeface="+mj-lt"/>
                <a:cs typeface="Arial" panose="020B0604020202020204" pitchFamily="34" charset="0"/>
              </a:rPr>
              <a:t>yurda getirilme süresi içinde gelen ihracat hesaplarının aracı bankalarca kapatılması</a:t>
            </a:r>
            <a:r>
              <a:rPr lang="en-US" sz="2400" dirty="0">
                <a:solidFill>
                  <a:srgbClr val="000078"/>
                </a:solidFill>
                <a:latin typeface="+mj-lt"/>
                <a:cs typeface="Arial" panose="020B0604020202020204" pitchFamily="34" charset="0"/>
              </a:rPr>
              <a:t> </a:t>
            </a:r>
            <a:r>
              <a:rPr lang="en-US" sz="2400" dirty="0" err="1" smtClean="0">
                <a:solidFill>
                  <a:srgbClr val="000078"/>
                </a:solidFill>
                <a:latin typeface="+mj-lt"/>
                <a:cs typeface="Arial" panose="020B0604020202020204" pitchFamily="34" charset="0"/>
              </a:rPr>
              <a:t>gerekli</a:t>
            </a:r>
            <a:r>
              <a:rPr lang="tr-TR" sz="2400" dirty="0" err="1" smtClean="0">
                <a:solidFill>
                  <a:srgbClr val="000078"/>
                </a:solidFill>
                <a:latin typeface="+mj-lt"/>
                <a:cs typeface="Arial" panose="020B0604020202020204" pitchFamily="34" charset="0"/>
              </a:rPr>
              <a:t>dir</a:t>
            </a:r>
            <a:endParaRPr lang="tr-TR"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Süresi içinde kapatılmayan hesapların aracı bankalarca 5 iş günü içinde Vergi Dairesi Bşk./</a:t>
            </a:r>
            <a:r>
              <a:rPr lang="tr-TR" sz="2400" dirty="0" err="1">
                <a:solidFill>
                  <a:srgbClr val="000078"/>
                </a:solidFill>
                <a:latin typeface="+mj-lt"/>
                <a:cs typeface="Arial" panose="020B0604020202020204" pitchFamily="34" charset="0"/>
              </a:rPr>
              <a:t>Md.’ne</a:t>
            </a:r>
            <a:r>
              <a:rPr lang="tr-TR" sz="2400" dirty="0">
                <a:solidFill>
                  <a:srgbClr val="000078"/>
                </a:solidFill>
                <a:latin typeface="+mj-lt"/>
                <a:cs typeface="Arial" panose="020B0604020202020204" pitchFamily="34" charset="0"/>
              </a:rPr>
              <a:t> ihbar</a:t>
            </a:r>
            <a:r>
              <a:rPr lang="en-US" sz="2400" dirty="0">
                <a:solidFill>
                  <a:srgbClr val="000078"/>
                </a:solidFill>
                <a:latin typeface="+mj-lt"/>
                <a:cs typeface="Arial" panose="020B0604020202020204" pitchFamily="34" charset="0"/>
              </a:rPr>
              <a:t> </a:t>
            </a:r>
            <a:r>
              <a:rPr lang="en-US" sz="2400" dirty="0" err="1" smtClean="0">
                <a:solidFill>
                  <a:srgbClr val="000078"/>
                </a:solidFill>
                <a:latin typeface="+mj-lt"/>
                <a:cs typeface="Arial" panose="020B0604020202020204" pitchFamily="34" charset="0"/>
              </a:rPr>
              <a:t>edilmesi</a:t>
            </a:r>
            <a:r>
              <a:rPr lang="tr-TR" sz="2400" dirty="0" smtClean="0">
                <a:solidFill>
                  <a:srgbClr val="000078"/>
                </a:solidFill>
                <a:latin typeface="+mj-lt"/>
                <a:cs typeface="Arial" panose="020B0604020202020204" pitchFamily="34" charset="0"/>
              </a:rPr>
              <a:t> gerekir</a:t>
            </a:r>
            <a:endParaRPr lang="tr-TR"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İhbarı müteakip 10 iş günü içinde ilgililere hesapların kapatılması için 90 gün süreli ihtarname </a:t>
            </a:r>
            <a:r>
              <a:rPr lang="tr-TR" sz="2400" dirty="0" smtClean="0">
                <a:solidFill>
                  <a:srgbClr val="000078"/>
                </a:solidFill>
                <a:latin typeface="+mj-lt"/>
                <a:cs typeface="Arial" panose="020B0604020202020204" pitchFamily="34" charset="0"/>
              </a:rPr>
              <a:t>gönderilecektir</a:t>
            </a:r>
            <a:endParaRPr lang="tr-TR" sz="2400" dirty="0">
              <a:solidFill>
                <a:srgbClr val="000078"/>
              </a:solidFill>
              <a:latin typeface="+mj-lt"/>
              <a:cs typeface="Arial" panose="020B0604020202020204" pitchFamily="34" charset="0"/>
            </a:endParaRPr>
          </a:p>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332656"/>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31583279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482878" y="980728"/>
            <a:ext cx="8337594" cy="3845924"/>
          </a:xfrm>
          <a:prstGeom prst="rect">
            <a:avLst/>
          </a:prstGeom>
          <a:noFill/>
          <a:ln w="9525">
            <a:noFill/>
            <a:miter lim="800000"/>
            <a:headEnd/>
            <a:tailEnd/>
          </a:ln>
        </p:spPr>
        <p:txBody>
          <a:bodyPr wrap="square" lIns="36000" tIns="0" rIns="36000" bIns="0">
            <a:noAutofit/>
          </a:bodyPr>
          <a:lstStyle/>
          <a:p>
            <a:pPr marL="0" lvl="1" eaLnBrk="0" hangingPunct="0">
              <a:spcBef>
                <a:spcPts val="313"/>
              </a:spcBef>
              <a:buClr>
                <a:srgbClr val="C00000"/>
              </a:buClr>
            </a:pPr>
            <a:endParaRPr lang="tr-TR" dirty="0" smtClean="0">
              <a:solidFill>
                <a:srgbClr val="000078"/>
              </a:solidFill>
              <a:latin typeface="+mj-lt"/>
              <a:cs typeface="Arial" panose="020B0604020202020204" pitchFamily="34" charset="0"/>
            </a:endParaRPr>
          </a:p>
          <a:p>
            <a:pPr marL="0" lvl="1" eaLnBrk="0" hangingPunct="0">
              <a:spcBef>
                <a:spcPts val="313"/>
              </a:spcBef>
              <a:buClr>
                <a:srgbClr val="C00000"/>
              </a:buClr>
            </a:pPr>
            <a:endParaRPr lang="tr-TR"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Hesap Kapatma, İhbar ve Ek </a:t>
            </a:r>
            <a:r>
              <a:rPr lang="tr-TR" sz="2400" dirty="0" smtClean="0">
                <a:solidFill>
                  <a:srgbClr val="000078"/>
                </a:solidFill>
                <a:latin typeface="+mj-lt"/>
                <a:cs typeface="Arial" panose="020B0604020202020204" pitchFamily="34" charset="0"/>
              </a:rPr>
              <a:t>Süre</a:t>
            </a:r>
          </a:p>
          <a:p>
            <a:pPr marL="160338" lvl="1" indent="-342900" eaLnBrk="0" hangingPunct="0">
              <a:spcBef>
                <a:spcPts val="313"/>
              </a:spcBef>
              <a:buFont typeface="Arial" pitchFamily="34" charset="0"/>
              <a:buChar char="•"/>
            </a:pPr>
            <a:endParaRPr lang="tr-TR" sz="2400" dirty="0">
              <a:latin typeface="Arial" pitchFamily="34" charset="0"/>
              <a:cs typeface="Arial" pitchFamily="34" charset="0"/>
            </a:endParaRPr>
          </a:p>
          <a:p>
            <a:pPr marL="800100" lvl="1" indent="-342900">
              <a:buClr>
                <a:srgbClr val="C00000"/>
              </a:buClr>
              <a:buFont typeface="Wingdings" pitchFamily="2" charset="2"/>
              <a:buChar char="§"/>
            </a:pPr>
            <a:r>
              <a:rPr lang="tr-TR" sz="2400" dirty="0">
                <a:solidFill>
                  <a:srgbClr val="000078"/>
                </a:solidFill>
                <a:latin typeface="+mj-lt"/>
                <a:cs typeface="Arial" panose="020B0604020202020204" pitchFamily="34" charset="0"/>
              </a:rPr>
              <a:t>Bu süre içinde hesapların kapatılması veya mücbir sebep hallerinin ya da haklı durumun belgelenmesi zorunluluğu</a:t>
            </a:r>
            <a:r>
              <a:rPr lang="en-US" sz="2400" dirty="0">
                <a:solidFill>
                  <a:srgbClr val="000078"/>
                </a:solidFill>
                <a:latin typeface="+mj-lt"/>
                <a:cs typeface="Arial" panose="020B0604020202020204" pitchFamily="34" charset="0"/>
              </a:rPr>
              <a:t> var.</a:t>
            </a:r>
            <a:endParaRPr lang="tr-TR" sz="2400" dirty="0">
              <a:solidFill>
                <a:srgbClr val="000078"/>
              </a:solidFill>
              <a:latin typeface="+mj-lt"/>
              <a:cs typeface="Arial" panose="020B0604020202020204" pitchFamily="34" charset="0"/>
            </a:endParaRPr>
          </a:p>
          <a:p>
            <a:pPr marL="800100" lvl="1" indent="-342900">
              <a:buClr>
                <a:srgbClr val="C00000"/>
              </a:buClr>
              <a:buFont typeface="Wingdings" pitchFamily="2" charset="2"/>
              <a:buChar char="§"/>
            </a:pPr>
            <a:r>
              <a:rPr lang="tr-TR" sz="2400" dirty="0">
                <a:solidFill>
                  <a:srgbClr val="000078"/>
                </a:solidFill>
                <a:latin typeface="+mj-lt"/>
                <a:cs typeface="Arial" panose="020B0604020202020204" pitchFamily="34" charset="0"/>
              </a:rPr>
              <a:t>Mücbir sebep varsa; mücbir sebebin devamı müddetince altışar aylık dönemler itibarıyla Vergi Dairesi Bşk./Md.’</a:t>
            </a:r>
            <a:r>
              <a:rPr lang="tr-TR" sz="2400" dirty="0" err="1">
                <a:solidFill>
                  <a:srgbClr val="000078"/>
                </a:solidFill>
                <a:latin typeface="+mj-lt"/>
                <a:cs typeface="Arial" panose="020B0604020202020204" pitchFamily="34" charset="0"/>
              </a:rPr>
              <a:t>nce</a:t>
            </a:r>
            <a:r>
              <a:rPr lang="tr-TR" sz="2400" dirty="0">
                <a:solidFill>
                  <a:srgbClr val="000078"/>
                </a:solidFill>
                <a:latin typeface="+mj-lt"/>
                <a:cs typeface="Arial" panose="020B0604020202020204" pitchFamily="34" charset="0"/>
              </a:rPr>
              <a:t> ek süre </a:t>
            </a:r>
            <a:r>
              <a:rPr lang="tr-TR" sz="2400" dirty="0" smtClean="0">
                <a:solidFill>
                  <a:srgbClr val="000078"/>
                </a:solidFill>
                <a:latin typeface="+mj-lt"/>
                <a:cs typeface="Arial" panose="020B0604020202020204" pitchFamily="34" charset="0"/>
              </a:rPr>
              <a:t>verilebilir.</a:t>
            </a:r>
            <a:endParaRPr lang="tr-TR" sz="2400" dirty="0">
              <a:solidFill>
                <a:srgbClr val="000078"/>
              </a:solidFill>
              <a:latin typeface="+mj-lt"/>
              <a:cs typeface="Arial" panose="020B0604020202020204" pitchFamily="34" charset="0"/>
            </a:endParaRPr>
          </a:p>
          <a:p>
            <a:pPr marL="0" lvl="1" indent="-182562" eaLnBrk="0" hangingPunct="0">
              <a:spcBef>
                <a:spcPts val="313"/>
              </a:spcBef>
            </a:pPr>
            <a:endParaRPr lang="tr-TR" sz="2400" dirty="0">
              <a:latin typeface="Arial" pitchFamily="34" charset="0"/>
              <a:cs typeface="Arial" pitchFamily="34" charset="0"/>
            </a:endParaRPr>
          </a:p>
        </p:txBody>
      </p:sp>
      <p:sp>
        <p:nvSpPr>
          <p:cNvPr id="3" name="Başlık 1"/>
          <p:cNvSpPr txBox="1">
            <a:spLocks/>
          </p:cNvSpPr>
          <p:nvPr/>
        </p:nvSpPr>
        <p:spPr>
          <a:xfrm>
            <a:off x="397348"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845870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39552" y="980728"/>
            <a:ext cx="4680520" cy="5472608"/>
          </a:xfrm>
          <a:prstGeom prst="rect">
            <a:avLst/>
          </a:prstGeom>
          <a:noFill/>
          <a:ln w="9525">
            <a:noFill/>
            <a:miter lim="800000"/>
            <a:headEnd/>
            <a:tailEnd/>
          </a:ln>
        </p:spPr>
        <p:txBody>
          <a:bodyPr wrap="square" lIns="36000" tIns="0" rIns="36000" bIns="0">
            <a:noAutofit/>
          </a:bodyPr>
          <a:lstStyle/>
          <a:p>
            <a:pPr marL="0" lvl="1" eaLnBrk="0" hangingPunct="0">
              <a:spcBef>
                <a:spcPts val="313"/>
              </a:spcBef>
              <a:buClr>
                <a:srgbClr val="C00000"/>
              </a:buClr>
            </a:pPr>
            <a:r>
              <a:rPr lang="tr-TR" sz="2400" dirty="0" smtClean="0">
                <a:solidFill>
                  <a:srgbClr val="000078"/>
                </a:solidFill>
                <a:latin typeface="+mj-lt"/>
                <a:cs typeface="Arial" panose="020B0604020202020204" pitchFamily="34" charset="0"/>
              </a:rPr>
              <a:t>Hesap </a:t>
            </a:r>
            <a:r>
              <a:rPr lang="tr-TR" sz="2400" dirty="0">
                <a:solidFill>
                  <a:srgbClr val="000078"/>
                </a:solidFill>
                <a:latin typeface="+mj-lt"/>
                <a:cs typeface="Arial" panose="020B0604020202020204" pitchFamily="34" charset="0"/>
              </a:rPr>
              <a:t>Kapatma, İhbar ve Ek Süre</a:t>
            </a:r>
          </a:p>
          <a:p>
            <a:pPr lvl="0" fontAlgn="auto">
              <a:spcBef>
                <a:spcPts val="600"/>
              </a:spcBef>
              <a:spcAft>
                <a:spcPts val="0"/>
              </a:spcAft>
              <a:buClr>
                <a:srgbClr val="3891A7"/>
              </a:buClr>
              <a:buSzPct val="80000"/>
            </a:pPr>
            <a:r>
              <a:rPr lang="tr-TR" sz="2400" dirty="0" smtClean="0">
                <a:solidFill>
                  <a:srgbClr val="000078"/>
                </a:solidFill>
                <a:latin typeface="+mj-lt"/>
                <a:cs typeface="Arial" panose="020B0604020202020204" pitchFamily="34" charset="0"/>
              </a:rPr>
              <a:t>Mücbir </a:t>
            </a:r>
            <a:r>
              <a:rPr lang="tr-TR" sz="2400" dirty="0">
                <a:solidFill>
                  <a:srgbClr val="000078"/>
                </a:solidFill>
                <a:latin typeface="+mj-lt"/>
                <a:cs typeface="Arial" panose="020B0604020202020204" pitchFamily="34" charset="0"/>
              </a:rPr>
              <a:t>sebep halleri dışında kalan haklı durumlar varsa; </a:t>
            </a:r>
            <a:endParaRPr lang="tr-TR" sz="2400" dirty="0" smtClean="0">
              <a:solidFill>
                <a:srgbClr val="000078"/>
              </a:solidFill>
              <a:latin typeface="+mj-lt"/>
              <a:cs typeface="Arial" panose="020B0604020202020204" pitchFamily="34" charset="0"/>
            </a:endParaRPr>
          </a:p>
          <a:p>
            <a:pPr marL="342900" lvl="0" indent="-342900" fontAlgn="auto">
              <a:spcBef>
                <a:spcPts val="600"/>
              </a:spcBef>
              <a:spcAft>
                <a:spcPts val="0"/>
              </a:spcAft>
              <a:buClr>
                <a:srgbClr val="C00000"/>
              </a:buClr>
              <a:buSzPct val="80000"/>
              <a:buFont typeface="Wingdings" pitchFamily="2" charset="2"/>
              <a:buChar char="§"/>
            </a:pPr>
            <a:r>
              <a:rPr lang="tr-TR" sz="2400" dirty="0" smtClean="0">
                <a:solidFill>
                  <a:srgbClr val="000078"/>
                </a:solidFill>
                <a:latin typeface="+mj-lt"/>
                <a:cs typeface="Arial" panose="020B0604020202020204" pitchFamily="34" charset="0"/>
              </a:rPr>
              <a:t>6 </a:t>
            </a:r>
            <a:r>
              <a:rPr lang="tr-TR" sz="2400" dirty="0">
                <a:solidFill>
                  <a:srgbClr val="000078"/>
                </a:solidFill>
                <a:latin typeface="+mj-lt"/>
                <a:cs typeface="Arial" panose="020B0604020202020204" pitchFamily="34" charset="0"/>
              </a:rPr>
              <a:t>aya kadar ek süre taleplerinin, haklı durumu </a:t>
            </a:r>
            <a:r>
              <a:rPr lang="tr-TR" sz="2400" dirty="0" smtClean="0">
                <a:solidFill>
                  <a:srgbClr val="000078"/>
                </a:solidFill>
                <a:latin typeface="+mj-lt"/>
                <a:cs typeface="Arial" panose="020B0604020202020204" pitchFamily="34" charset="0"/>
              </a:rPr>
              <a:t> </a:t>
            </a:r>
            <a:r>
              <a:rPr lang="tr-TR" sz="2400" dirty="0">
                <a:solidFill>
                  <a:srgbClr val="000078"/>
                </a:solidFill>
                <a:latin typeface="+mj-lt"/>
                <a:cs typeface="Arial" panose="020B0604020202020204" pitchFamily="34" charset="0"/>
              </a:rPr>
              <a:t>belirten yazılı beyana istinaden üçer aylık devreler halinde Vergi Dairesi Bşk./Md.</a:t>
            </a:r>
            <a:r>
              <a:rPr lang="tr-TR" sz="2400" dirty="0" smtClean="0">
                <a:solidFill>
                  <a:srgbClr val="000078"/>
                </a:solidFill>
                <a:latin typeface="+mj-lt"/>
                <a:cs typeface="Arial" panose="020B0604020202020204" pitchFamily="34" charset="0"/>
              </a:rPr>
              <a:t>’</a:t>
            </a:r>
            <a:r>
              <a:rPr lang="tr-TR" sz="2400" dirty="0" err="1" smtClean="0">
                <a:solidFill>
                  <a:srgbClr val="000078"/>
                </a:solidFill>
                <a:latin typeface="+mj-lt"/>
                <a:cs typeface="Arial" panose="020B0604020202020204" pitchFamily="34" charset="0"/>
              </a:rPr>
              <a:t>nce</a:t>
            </a:r>
            <a:r>
              <a:rPr lang="tr-TR" sz="2400" dirty="0" smtClean="0">
                <a:solidFill>
                  <a:srgbClr val="000078"/>
                </a:solidFill>
                <a:latin typeface="+mj-lt"/>
                <a:cs typeface="Arial" panose="020B0604020202020204" pitchFamily="34" charset="0"/>
              </a:rPr>
              <a:t>,</a:t>
            </a:r>
            <a:endParaRPr lang="tr-TR" sz="2400" dirty="0">
              <a:solidFill>
                <a:srgbClr val="000078"/>
              </a:solidFill>
              <a:latin typeface="+mj-lt"/>
              <a:cs typeface="Arial" panose="020B0604020202020204" pitchFamily="34" charset="0"/>
            </a:endParaRPr>
          </a:p>
          <a:p>
            <a:pPr marL="342900" lvl="0" indent="-342900" fontAlgn="auto">
              <a:spcBef>
                <a:spcPts val="600"/>
              </a:spcBef>
              <a:spcAft>
                <a:spcPts val="0"/>
              </a:spcAft>
              <a:buClr>
                <a:srgbClr val="C00000"/>
              </a:buClr>
              <a:buSzPct val="80000"/>
              <a:buFont typeface="Wingdings" pitchFamily="2" charset="2"/>
              <a:buChar char="§"/>
            </a:pPr>
            <a:r>
              <a:rPr lang="tr-TR" sz="2400" dirty="0" smtClean="0">
                <a:solidFill>
                  <a:srgbClr val="000078"/>
                </a:solidFill>
                <a:latin typeface="+mj-lt"/>
                <a:cs typeface="Arial" panose="020B0604020202020204" pitchFamily="34" charset="0"/>
              </a:rPr>
              <a:t>6 </a:t>
            </a:r>
            <a:r>
              <a:rPr lang="tr-TR" sz="2400" dirty="0">
                <a:solidFill>
                  <a:srgbClr val="000078"/>
                </a:solidFill>
                <a:latin typeface="+mj-lt"/>
                <a:cs typeface="Arial" panose="020B0604020202020204" pitchFamily="34" charset="0"/>
              </a:rPr>
              <a:t>aylık süreden sonraki </a:t>
            </a:r>
            <a:r>
              <a:rPr lang="tr-TR" sz="2400" dirty="0" smtClean="0">
                <a:solidFill>
                  <a:srgbClr val="000078"/>
                </a:solidFill>
                <a:latin typeface="+mj-lt"/>
                <a:cs typeface="Arial" panose="020B0604020202020204" pitchFamily="34" charset="0"/>
              </a:rPr>
              <a:t>talepler </a:t>
            </a:r>
            <a:r>
              <a:rPr lang="tr-TR" sz="2400" dirty="0">
                <a:solidFill>
                  <a:srgbClr val="000078"/>
                </a:solidFill>
                <a:latin typeface="+mj-lt"/>
                <a:cs typeface="Arial" panose="020B0604020202020204" pitchFamily="34" charset="0"/>
              </a:rPr>
              <a:t>Bakanlıkça </a:t>
            </a:r>
            <a:r>
              <a:rPr lang="tr-TR" sz="2400">
                <a:solidFill>
                  <a:srgbClr val="000078"/>
                </a:solidFill>
                <a:latin typeface="+mj-lt"/>
                <a:cs typeface="Arial" panose="020B0604020202020204" pitchFamily="34" charset="0"/>
              </a:rPr>
              <a:t>incelenip </a:t>
            </a:r>
            <a:r>
              <a:rPr lang="tr-TR" sz="2400" smtClean="0">
                <a:solidFill>
                  <a:srgbClr val="000078"/>
                </a:solidFill>
                <a:latin typeface="+mj-lt"/>
                <a:cs typeface="Arial" panose="020B0604020202020204" pitchFamily="34" charset="0"/>
              </a:rPr>
              <a:t>sonuçlandırılır</a:t>
            </a:r>
            <a:endParaRPr lang="tr-TR" sz="2400" dirty="0">
              <a:solidFill>
                <a:srgbClr val="000078"/>
              </a:solidFill>
              <a:latin typeface="+mj-lt"/>
              <a:cs typeface="Arial" panose="020B0604020202020204" pitchFamily="34" charset="0"/>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28800"/>
            <a:ext cx="3395965"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54272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39552" y="980728"/>
            <a:ext cx="8136904" cy="4752528"/>
          </a:xfrm>
          <a:prstGeom prst="rect">
            <a:avLst/>
          </a:prstGeom>
          <a:noFill/>
          <a:ln w="9525">
            <a:noFill/>
            <a:miter lim="800000"/>
            <a:headEnd/>
            <a:tailEnd/>
          </a:ln>
        </p:spPr>
        <p:txBody>
          <a:bodyPr wrap="square" lIns="36000" tIns="0" rIns="36000" bIns="0">
            <a:noAutofit/>
          </a:bodyPr>
          <a:lstStyle/>
          <a:p>
            <a:pPr marL="103188" lvl="1" indent="-285750" eaLnBrk="0" hangingPunct="0">
              <a:spcBef>
                <a:spcPts val="313"/>
              </a:spcBef>
              <a:buFont typeface="Arial" pitchFamily="34" charset="0"/>
              <a:buChar char="•"/>
            </a:pPr>
            <a:endParaRPr lang="tr-TR" dirty="0">
              <a:solidFill>
                <a:srgbClr val="000078"/>
              </a:solidFill>
              <a:latin typeface="+mj-lt"/>
              <a:cs typeface="Arial" panose="020B0604020202020204" pitchFamily="34" charset="0"/>
            </a:endParaRPr>
          </a:p>
          <a:p>
            <a:r>
              <a:rPr lang="tr-TR" sz="2400" dirty="0">
                <a:solidFill>
                  <a:srgbClr val="002060"/>
                </a:solidFill>
                <a:latin typeface="+mj-lt"/>
              </a:rPr>
              <a:t>Mücbir Sebep Halleri ve İhracat Hesaplarının Terkini: </a:t>
            </a:r>
            <a:endParaRPr lang="tr-TR" sz="2400" dirty="0" smtClean="0">
              <a:solidFill>
                <a:srgbClr val="002060"/>
              </a:solidFill>
              <a:latin typeface="+mj-lt"/>
            </a:endParaRPr>
          </a:p>
          <a:p>
            <a:endParaRPr lang="tr-TR" sz="2400" dirty="0">
              <a:solidFill>
                <a:srgbClr val="002060"/>
              </a:solidFill>
              <a:latin typeface="+mj-lt"/>
            </a:endParaRPr>
          </a:p>
          <a:p>
            <a:r>
              <a:rPr lang="tr-TR" sz="2400" dirty="0" smtClean="0">
                <a:solidFill>
                  <a:srgbClr val="002060"/>
                </a:solidFill>
                <a:latin typeface="+mj-lt"/>
              </a:rPr>
              <a:t>Tebliğde </a:t>
            </a:r>
            <a:r>
              <a:rPr lang="tr-TR" sz="2400" dirty="0">
                <a:solidFill>
                  <a:srgbClr val="002060"/>
                </a:solidFill>
                <a:latin typeface="+mj-lt"/>
              </a:rPr>
              <a:t>mücbir sebep halleri aşağıdaki şekilde sayılmış mücbir sebep hallerinin kanıtlanması da mücbir sebeplerden biri ya da birkaçı nedeniyle ihracat bedelini getirip kapatmayı yapamayan ihracatçıya yüklenmiştir. </a:t>
            </a:r>
            <a:endParaRPr lang="tr-TR" sz="2400" dirty="0" smtClean="0">
              <a:solidFill>
                <a:srgbClr val="002060"/>
              </a:solidFill>
              <a:latin typeface="+mj-lt"/>
            </a:endParaRPr>
          </a:p>
          <a:p>
            <a:endParaRPr lang="tr-TR" sz="2400" dirty="0" smtClean="0">
              <a:solidFill>
                <a:srgbClr val="002060"/>
              </a:solidFill>
              <a:latin typeface="+mj-lt"/>
            </a:endParaRPr>
          </a:p>
          <a:p>
            <a:pPr marL="342900" indent="-342900">
              <a:buClr>
                <a:srgbClr val="C00000"/>
              </a:buClr>
              <a:buFont typeface="Wingdings" pitchFamily="2" charset="2"/>
              <a:buChar char="ü"/>
            </a:pPr>
            <a:r>
              <a:rPr lang="tr-TR" sz="2400" dirty="0" smtClean="0">
                <a:solidFill>
                  <a:srgbClr val="002060"/>
                </a:solidFill>
                <a:latin typeface="+mj-lt"/>
              </a:rPr>
              <a:t>İthalatçı </a:t>
            </a:r>
            <a:r>
              <a:rPr lang="tr-TR" sz="2400" dirty="0">
                <a:solidFill>
                  <a:srgbClr val="002060"/>
                </a:solidFill>
                <a:latin typeface="+mj-lt"/>
              </a:rPr>
              <a:t>veya ihracatçı firmanın infisahı, iflası, konkordato ilan etmesi veya faaliyetlerini daimi olarak tatil etmesi, firma hakkında iflasın ertelenmesi kararı verilmesi, şahıs firmalarında firma sahibinin ölümü. </a:t>
            </a:r>
            <a:endParaRPr lang="tr-TR" sz="2400" dirty="0" smtClean="0">
              <a:solidFill>
                <a:srgbClr val="002060"/>
              </a:solidFill>
              <a:latin typeface="+mj-lt"/>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404825575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39552" y="980728"/>
            <a:ext cx="8136904" cy="3989940"/>
          </a:xfrm>
          <a:prstGeom prst="rect">
            <a:avLst/>
          </a:prstGeom>
          <a:noFill/>
          <a:ln w="9525">
            <a:noFill/>
            <a:miter lim="800000"/>
            <a:headEnd/>
            <a:tailEnd/>
          </a:ln>
        </p:spPr>
        <p:txBody>
          <a:bodyPr wrap="square" lIns="36000" tIns="0" rIns="36000" bIns="0">
            <a:noAutofit/>
          </a:bodyPr>
          <a:lstStyle/>
          <a:p>
            <a:pPr marL="103188" lvl="1" indent="-285750" eaLnBrk="0" hangingPunct="0">
              <a:spcBef>
                <a:spcPts val="313"/>
              </a:spcBef>
              <a:buFont typeface="Arial" pitchFamily="34" charset="0"/>
              <a:buChar char="•"/>
            </a:pPr>
            <a:endParaRPr lang="tr-TR" dirty="0">
              <a:solidFill>
                <a:srgbClr val="000078"/>
              </a:solidFill>
              <a:latin typeface="+mj-lt"/>
              <a:cs typeface="Arial" panose="020B0604020202020204" pitchFamily="34" charset="0"/>
            </a:endParaRPr>
          </a:p>
          <a:p>
            <a:r>
              <a:rPr lang="tr-TR" sz="2400" dirty="0">
                <a:solidFill>
                  <a:srgbClr val="002060"/>
                </a:solidFill>
                <a:latin typeface="+mj-lt"/>
              </a:rPr>
              <a:t>Mücbir Sebep Halleri ve İhracat Hesaplarının Terkini: </a:t>
            </a:r>
            <a:endParaRPr lang="tr-TR" sz="2400" dirty="0" smtClean="0">
              <a:solidFill>
                <a:srgbClr val="002060"/>
              </a:solidFill>
              <a:latin typeface="+mj-lt"/>
            </a:endParaRPr>
          </a:p>
          <a:p>
            <a:pPr marL="342900" indent="-342900">
              <a:buClr>
                <a:srgbClr val="C00000"/>
              </a:buClr>
              <a:buFont typeface="Wingdings" pitchFamily="2" charset="2"/>
              <a:buChar char="§"/>
            </a:pPr>
            <a:endParaRPr lang="tr-TR" sz="2400" dirty="0">
              <a:solidFill>
                <a:srgbClr val="002060"/>
              </a:solidFill>
              <a:latin typeface="+mj-lt"/>
            </a:endParaRPr>
          </a:p>
          <a:p>
            <a:pPr marL="342900" indent="-342900">
              <a:buClr>
                <a:srgbClr val="C00000"/>
              </a:buClr>
              <a:buFont typeface="Wingdings" pitchFamily="2" charset="2"/>
              <a:buChar char="§"/>
            </a:pPr>
            <a:r>
              <a:rPr lang="tr-TR" sz="2400" dirty="0" smtClean="0">
                <a:solidFill>
                  <a:srgbClr val="002060"/>
                </a:solidFill>
                <a:latin typeface="+mj-lt"/>
              </a:rPr>
              <a:t>Grev</a:t>
            </a:r>
            <a:r>
              <a:rPr lang="tr-TR" sz="2400" dirty="0">
                <a:solidFill>
                  <a:srgbClr val="002060"/>
                </a:solidFill>
                <a:latin typeface="+mj-lt"/>
              </a:rPr>
              <a:t>, lokavt ve avarya hali. </a:t>
            </a:r>
            <a:endParaRPr lang="tr-TR" sz="2400" dirty="0" smtClean="0">
              <a:solidFill>
                <a:srgbClr val="002060"/>
              </a:solidFill>
              <a:latin typeface="+mj-lt"/>
            </a:endParaRPr>
          </a:p>
          <a:p>
            <a:pPr marL="342900" indent="-342900">
              <a:buClr>
                <a:srgbClr val="C00000"/>
              </a:buClr>
              <a:buFont typeface="Wingdings" pitchFamily="2" charset="2"/>
              <a:buChar char="§"/>
            </a:pPr>
            <a:r>
              <a:rPr lang="tr-TR" sz="2400" dirty="0" smtClean="0">
                <a:solidFill>
                  <a:srgbClr val="002060"/>
                </a:solidFill>
                <a:latin typeface="+mj-lt"/>
              </a:rPr>
              <a:t>İhracatçı </a:t>
            </a:r>
            <a:r>
              <a:rPr lang="tr-TR" sz="2400" dirty="0">
                <a:solidFill>
                  <a:srgbClr val="002060"/>
                </a:solidFill>
                <a:latin typeface="+mj-lt"/>
              </a:rPr>
              <a:t>veya ithalatçı memleket resmi makamlarının karar ve işlemleri ya da muhabir bankaların muameleleri dolayısıyla hesapların kapatılmasının imkânsız hale gelmesi</a:t>
            </a:r>
            <a:r>
              <a:rPr lang="tr-TR" sz="2400" dirty="0" smtClean="0">
                <a:solidFill>
                  <a:srgbClr val="002060"/>
                </a:solidFill>
                <a:latin typeface="+mj-lt"/>
              </a:rPr>
              <a:t>.</a:t>
            </a:r>
          </a:p>
          <a:p>
            <a:pPr marL="342900" indent="-342900">
              <a:buClr>
                <a:srgbClr val="C00000"/>
              </a:buClr>
              <a:buFont typeface="Wingdings" pitchFamily="2" charset="2"/>
              <a:buChar char="§"/>
            </a:pPr>
            <a:r>
              <a:rPr lang="tr-TR" sz="2400" dirty="0" smtClean="0">
                <a:solidFill>
                  <a:srgbClr val="002060"/>
                </a:solidFill>
                <a:latin typeface="+mj-lt"/>
              </a:rPr>
              <a:t>Tabii </a:t>
            </a:r>
            <a:r>
              <a:rPr lang="tr-TR" sz="2400" dirty="0">
                <a:solidFill>
                  <a:srgbClr val="002060"/>
                </a:solidFill>
                <a:latin typeface="+mj-lt"/>
              </a:rPr>
              <a:t>afet, harp ve abluka hali. </a:t>
            </a:r>
            <a:endParaRPr lang="tr-TR" sz="2400" dirty="0" smtClean="0">
              <a:solidFill>
                <a:srgbClr val="002060"/>
              </a:solidFill>
              <a:latin typeface="+mj-lt"/>
            </a:endParaRPr>
          </a:p>
          <a:p>
            <a:pPr marL="342900" indent="-342900">
              <a:buClr>
                <a:srgbClr val="C00000"/>
              </a:buClr>
              <a:buFont typeface="Wingdings" pitchFamily="2" charset="2"/>
              <a:buChar char="§"/>
            </a:pPr>
            <a:r>
              <a:rPr lang="tr-TR" sz="2400" dirty="0" smtClean="0">
                <a:solidFill>
                  <a:srgbClr val="002060"/>
                </a:solidFill>
                <a:latin typeface="+mj-lt"/>
              </a:rPr>
              <a:t>Malların </a:t>
            </a:r>
            <a:r>
              <a:rPr lang="tr-TR" sz="2400" dirty="0">
                <a:solidFill>
                  <a:srgbClr val="002060"/>
                </a:solidFill>
                <a:latin typeface="+mj-lt"/>
              </a:rPr>
              <a:t>kaybı, hasara uğraması veya imha edilmesi. </a:t>
            </a:r>
            <a:endParaRPr lang="tr-TR" sz="2400" dirty="0" smtClean="0">
              <a:solidFill>
                <a:srgbClr val="002060"/>
              </a:solidFill>
              <a:latin typeface="+mj-lt"/>
            </a:endParaRPr>
          </a:p>
          <a:p>
            <a:pPr marL="342900" indent="-342900">
              <a:buClr>
                <a:srgbClr val="C00000"/>
              </a:buClr>
              <a:buFont typeface="Wingdings" pitchFamily="2" charset="2"/>
              <a:buChar char="§"/>
            </a:pPr>
            <a:r>
              <a:rPr lang="tr-TR" sz="2400" dirty="0" smtClean="0">
                <a:solidFill>
                  <a:srgbClr val="002060"/>
                </a:solidFill>
                <a:latin typeface="+mj-lt"/>
              </a:rPr>
              <a:t>İhtilaf </a:t>
            </a:r>
            <a:r>
              <a:rPr lang="tr-TR" sz="2400" dirty="0">
                <a:solidFill>
                  <a:srgbClr val="002060"/>
                </a:solidFill>
                <a:latin typeface="+mj-lt"/>
              </a:rPr>
              <a:t>nedeniyle dava açılması veya tahkime başvurulması. </a:t>
            </a:r>
          </a:p>
          <a:p>
            <a:pPr lvl="0" fontAlgn="auto">
              <a:spcBef>
                <a:spcPts val="600"/>
              </a:spcBef>
              <a:spcAft>
                <a:spcPts val="0"/>
              </a:spcAft>
              <a:buClr>
                <a:srgbClr val="3891A7"/>
              </a:buClr>
              <a:buSzPct val="80000"/>
            </a:pPr>
            <a:endParaRPr lang="en-US" sz="2000" dirty="0">
              <a:solidFill>
                <a:srgbClr val="4F271C">
                  <a:shade val="30000"/>
                  <a:satMod val="150000"/>
                </a:srgbClr>
              </a:solidFill>
              <a:latin typeface="Arial" pitchFamily="34" charset="0"/>
              <a:cs typeface="Arial" pitchFamily="34" charset="0"/>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5557186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457332" y="980728"/>
            <a:ext cx="8003100" cy="4536504"/>
          </a:xfrm>
          <a:prstGeom prst="rect">
            <a:avLst/>
          </a:prstGeom>
          <a:noFill/>
          <a:ln w="9525">
            <a:noFill/>
            <a:miter lim="800000"/>
            <a:headEnd/>
            <a:tailEnd/>
          </a:ln>
        </p:spPr>
        <p:txBody>
          <a:bodyPr wrap="square" lIns="36000" tIns="0" rIns="36000" bIns="0">
            <a:noAutofit/>
          </a:bodyPr>
          <a:lstStyle/>
          <a:p>
            <a:pPr marL="160338" lvl="1" indent="-342900" eaLnBrk="0" hangingPunct="0">
              <a:spcBef>
                <a:spcPts val="313"/>
              </a:spcBef>
              <a:buFont typeface="Arial" pitchFamily="34" charset="0"/>
              <a:buChar char="•"/>
            </a:pPr>
            <a:endParaRPr lang="tr-TR" sz="2000" dirty="0" smtClean="0">
              <a:latin typeface="Arial" pitchFamily="34" charset="0"/>
              <a:cs typeface="Arial" pitchFamily="34" charset="0"/>
            </a:endParaRPr>
          </a:p>
          <a:p>
            <a:pPr marL="0" lvl="1" eaLnBrk="0" hangingPunct="0"/>
            <a:r>
              <a:rPr lang="tr-TR" sz="2400" dirty="0" smtClean="0">
                <a:solidFill>
                  <a:srgbClr val="000078"/>
                </a:solidFill>
                <a:latin typeface="+mj-lt"/>
                <a:cs typeface="Arial" panose="020B0604020202020204" pitchFamily="34" charset="0"/>
              </a:rPr>
              <a:t>Terkin</a:t>
            </a:r>
            <a:endParaRPr lang="tr-TR" sz="2400" dirty="0">
              <a:solidFill>
                <a:srgbClr val="000078"/>
              </a:solidFill>
              <a:latin typeface="+mj-lt"/>
              <a:cs typeface="Arial" panose="020B0604020202020204" pitchFamily="34" charset="0"/>
            </a:endParaRPr>
          </a:p>
          <a:p>
            <a:endParaRPr lang="tr-TR" sz="2400" dirty="0" smtClean="0">
              <a:solidFill>
                <a:srgbClr val="000078"/>
              </a:solidFill>
              <a:latin typeface="+mj-lt"/>
              <a:cs typeface="Arial" panose="020B0604020202020204" pitchFamily="34" charset="0"/>
            </a:endParaRPr>
          </a:p>
          <a:p>
            <a:r>
              <a:rPr lang="tr-TR" sz="2400" dirty="0" smtClean="0">
                <a:solidFill>
                  <a:srgbClr val="000078"/>
                </a:solidFill>
                <a:latin typeface="+mj-lt"/>
                <a:cs typeface="Arial" panose="020B0604020202020204" pitchFamily="34" charset="0"/>
              </a:rPr>
              <a:t>Her </a:t>
            </a:r>
            <a:r>
              <a:rPr lang="tr-TR" sz="2400" dirty="0">
                <a:solidFill>
                  <a:srgbClr val="000078"/>
                </a:solidFill>
                <a:latin typeface="+mj-lt"/>
                <a:cs typeface="Arial" panose="020B0604020202020204" pitchFamily="34" charset="0"/>
              </a:rPr>
              <a:t>bir GB itibarıyla</a:t>
            </a:r>
            <a:r>
              <a:rPr lang="tr-TR" sz="2400" dirty="0" smtClean="0">
                <a:solidFill>
                  <a:srgbClr val="000078"/>
                </a:solidFill>
                <a:latin typeface="+mj-lt"/>
                <a:cs typeface="Arial" panose="020B0604020202020204" pitchFamily="34" charset="0"/>
              </a:rPr>
              <a:t>;</a:t>
            </a:r>
          </a:p>
          <a:p>
            <a:endParaRPr lang="tr-TR" sz="2400" dirty="0" smtClean="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smtClean="0">
                <a:solidFill>
                  <a:srgbClr val="000078"/>
                </a:solidFill>
                <a:latin typeface="+mj-lt"/>
                <a:cs typeface="Arial" panose="020B0604020202020204" pitchFamily="34" charset="0"/>
              </a:rPr>
              <a:t>100.000 </a:t>
            </a:r>
            <a:r>
              <a:rPr lang="tr-TR" sz="2400" dirty="0">
                <a:solidFill>
                  <a:srgbClr val="000078"/>
                </a:solidFill>
                <a:latin typeface="+mj-lt"/>
                <a:cs typeface="Arial" panose="020B0604020202020204" pitchFamily="34" charset="0"/>
              </a:rPr>
              <a:t>ABD doları veya eşitini aşmamak üzere, mücbir sebeplerin varlığı dikkate alınmaksızın beyanname veya formda yer alan bedelin %10’una kadar noksanlığı olan hesaplar bankalarca terkin edilerek kapatılır.</a:t>
            </a: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(Bankalar en fazla 1.000.000 ABD doları tutarındaki beyannamelerle ilgili işlem yapmaya yetkili)</a:t>
            </a:r>
          </a:p>
          <a:p>
            <a:pPr marL="285750" lvl="1" indent="-285750" eaLnBrk="0" hangingPunct="0">
              <a:spcBef>
                <a:spcPts val="313"/>
              </a:spcBef>
              <a:buFont typeface="Arial" pitchFamily="34" charset="0"/>
              <a:buChar char="•"/>
            </a:pPr>
            <a:endParaRPr lang="tr-TR" dirty="0">
              <a:latin typeface="Arial" pitchFamily="34" charset="0"/>
              <a:cs typeface="Arial" pitchFamily="34" charset="0"/>
            </a:endParaRPr>
          </a:p>
        </p:txBody>
      </p:sp>
      <p:sp>
        <p:nvSpPr>
          <p:cNvPr id="3" name="Başlık 1"/>
          <p:cNvSpPr txBox="1">
            <a:spLocks/>
          </p:cNvSpPr>
          <p:nvPr/>
        </p:nvSpPr>
        <p:spPr>
          <a:xfrm>
            <a:off x="457332"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25547494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364573"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
        <p:nvSpPr>
          <p:cNvPr id="2" name="Dikdörtgen 1"/>
          <p:cNvSpPr/>
          <p:nvPr/>
        </p:nvSpPr>
        <p:spPr>
          <a:xfrm>
            <a:off x="755576" y="973581"/>
            <a:ext cx="7848872" cy="3824124"/>
          </a:xfrm>
          <a:prstGeom prst="rect">
            <a:avLst/>
          </a:prstGeom>
        </p:spPr>
        <p:txBody>
          <a:bodyPr wrap="square">
            <a:spAutoFit/>
          </a:bodyPr>
          <a:lstStyle/>
          <a:p>
            <a:endParaRPr lang="tr-TR" dirty="0" smtClean="0"/>
          </a:p>
          <a:p>
            <a:endParaRPr lang="tr-TR" dirty="0" smtClean="0"/>
          </a:p>
          <a:p>
            <a:pPr marL="0" lvl="1" indent="-182562" eaLnBrk="0" hangingPunct="0">
              <a:spcBef>
                <a:spcPts val="313"/>
              </a:spcBef>
            </a:pPr>
            <a:r>
              <a:rPr lang="tr-TR" sz="2400" b="1" dirty="0">
                <a:solidFill>
                  <a:srgbClr val="000078"/>
                </a:solidFill>
                <a:latin typeface="+mj-lt"/>
                <a:cs typeface="Arial" panose="020B0604020202020204" pitchFamily="34" charset="0"/>
              </a:rPr>
              <a:t>Örnek;</a:t>
            </a:r>
          </a:p>
          <a:p>
            <a:endParaRPr lang="tr-TR" sz="2400" dirty="0"/>
          </a:p>
          <a:p>
            <a:pPr marL="285750" lvl="1" indent="-285750" eaLnBrk="0" hangingPunct="0">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100.000 ABD doları tutarında gerçekleştirilen bir ihracatta,</a:t>
            </a: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Bedellerin tümünün yurda getirilmesi esas, en fazla 10.000 ABD doları (%10) tutarında noksanlık olabilir</a:t>
            </a: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En az 80.000 ABD doları (%80) TR’deki bankaya satılmalı</a:t>
            </a:r>
          </a:p>
          <a:p>
            <a:pPr marL="285750" indent="-285750">
              <a:buFont typeface="Arial" pitchFamily="34" charset="0"/>
              <a:buChar char="•"/>
            </a:pPr>
            <a:endParaRPr lang="tr-TR" dirty="0"/>
          </a:p>
          <a:p>
            <a:pPr marL="285750" indent="-285750">
              <a:buFont typeface="Arial" pitchFamily="34" charset="0"/>
              <a:buChar char="•"/>
            </a:pPr>
            <a:endParaRPr lang="en-US" dirty="0"/>
          </a:p>
        </p:txBody>
      </p:sp>
    </p:spTree>
    <p:extLst>
      <p:ext uri="{BB962C8B-B14F-4D97-AF65-F5344CB8AC3E}">
        <p14:creationId xmlns:p14="http://schemas.microsoft.com/office/powerpoint/2010/main" val="32641407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484389" y="1052736"/>
            <a:ext cx="8264075" cy="3845924"/>
          </a:xfrm>
          <a:prstGeom prst="rect">
            <a:avLst/>
          </a:prstGeom>
          <a:noFill/>
          <a:ln w="9525">
            <a:noFill/>
            <a:miter lim="800000"/>
            <a:headEnd/>
            <a:tailEnd/>
          </a:ln>
        </p:spPr>
        <p:txBody>
          <a:bodyPr wrap="square" lIns="36000" tIns="0" rIns="36000" bIns="0">
            <a:noAutofit/>
          </a:bodyPr>
          <a:lstStyle/>
          <a:p>
            <a:pPr marL="0" lvl="1" eaLnBrk="0" hangingPunct="0">
              <a:spcBef>
                <a:spcPts val="313"/>
              </a:spcBef>
            </a:pPr>
            <a:r>
              <a:rPr lang="tr-TR" sz="2400" dirty="0">
                <a:solidFill>
                  <a:srgbClr val="000078"/>
                </a:solidFill>
                <a:latin typeface="+mj-lt"/>
                <a:cs typeface="Arial" panose="020B0604020202020204" pitchFamily="34" charset="0"/>
              </a:rPr>
              <a:t>Terkin</a:t>
            </a:r>
          </a:p>
          <a:p>
            <a:pPr marL="0" lvl="1" indent="-182562" eaLnBrk="0" hangingPunct="0">
              <a:spcBef>
                <a:spcPts val="313"/>
              </a:spcBef>
            </a:pPr>
            <a:endParaRPr lang="tr-TR" sz="2400" dirty="0">
              <a:solidFill>
                <a:srgbClr val="000078"/>
              </a:solidFill>
              <a:latin typeface="+mj-lt"/>
              <a:cs typeface="Arial" panose="020B0604020202020204" pitchFamily="34" charset="0"/>
            </a:endParaRPr>
          </a:p>
          <a:p>
            <a:r>
              <a:rPr lang="tr-TR" sz="2400" dirty="0">
                <a:solidFill>
                  <a:srgbClr val="000078"/>
                </a:solidFill>
                <a:latin typeface="+mj-lt"/>
                <a:cs typeface="Arial" panose="020B0604020202020204" pitchFamily="34" charset="0"/>
              </a:rPr>
              <a:t>Her bir GB itibarıyla;</a:t>
            </a:r>
          </a:p>
          <a:p>
            <a:endParaRPr lang="tr-TR" sz="2400" dirty="0"/>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200.000 ABD doları veya eşitini aşmamak üzere, mücbir sebep halleri göz önünde bulundurulmak suretiyle beyanname veya formda yer alan bedelin %10’una kadar açık hesaplar Vergi Dairesi Bşk./Md.’</a:t>
            </a:r>
            <a:r>
              <a:rPr lang="tr-TR" sz="2400" dirty="0" err="1">
                <a:solidFill>
                  <a:srgbClr val="000078"/>
                </a:solidFill>
                <a:latin typeface="+mj-lt"/>
                <a:cs typeface="Arial" panose="020B0604020202020204" pitchFamily="34" charset="0"/>
              </a:rPr>
              <a:t>nce</a:t>
            </a:r>
            <a:r>
              <a:rPr lang="tr-TR" sz="2400" dirty="0">
                <a:solidFill>
                  <a:srgbClr val="000078"/>
                </a:solidFill>
                <a:latin typeface="+mj-lt"/>
                <a:cs typeface="Arial" panose="020B0604020202020204" pitchFamily="34" charset="0"/>
              </a:rPr>
              <a:t> terkin edilerek kapatılır.</a:t>
            </a: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(En fazla 2.000.000 ABD doları tutarındaki beyannamelerle ilgili işlem yapmaya yetkililer)</a:t>
            </a:r>
          </a:p>
          <a:p>
            <a:pPr marL="285750" lvl="1" indent="-285750" eaLnBrk="0" hangingPunct="0">
              <a:spcBef>
                <a:spcPts val="313"/>
              </a:spcBef>
              <a:buFont typeface="Arial" pitchFamily="34" charset="0"/>
              <a:buChar char="•"/>
            </a:pPr>
            <a:endParaRPr lang="tr-TR" dirty="0">
              <a:latin typeface="Arial" pitchFamily="34" charset="0"/>
              <a:cs typeface="Arial" pitchFamily="34" charset="0"/>
            </a:endParaRPr>
          </a:p>
        </p:txBody>
      </p:sp>
      <p:sp>
        <p:nvSpPr>
          <p:cNvPr id="3" name="Başlık 1"/>
          <p:cNvSpPr txBox="1">
            <a:spLocks/>
          </p:cNvSpPr>
          <p:nvPr/>
        </p:nvSpPr>
        <p:spPr>
          <a:xfrm>
            <a:off x="469356" y="231797"/>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6922309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03040" y="1115177"/>
            <a:ext cx="8173416"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sz="2000" dirty="0" smtClean="0">
              <a:latin typeface="Arial" pitchFamily="34" charset="0"/>
              <a:cs typeface="Arial" pitchFamily="34" charset="0"/>
            </a:endParaRPr>
          </a:p>
          <a:p>
            <a:pPr marL="0" lvl="1" indent="-182562" eaLnBrk="0" hangingPunct="0">
              <a:spcBef>
                <a:spcPts val="313"/>
              </a:spcBef>
            </a:pPr>
            <a:endParaRPr lang="tr-TR" sz="2000" dirty="0">
              <a:latin typeface="Arial" pitchFamily="34" charset="0"/>
              <a:cs typeface="Arial" pitchFamily="34" charset="0"/>
            </a:endParaRPr>
          </a:p>
          <a:p>
            <a:pPr marL="0" lvl="1" indent="-182562" eaLnBrk="0" hangingPunct="0">
              <a:spcBef>
                <a:spcPts val="313"/>
              </a:spcBef>
            </a:pPr>
            <a:r>
              <a:rPr lang="tr-TR" sz="2400" b="1" dirty="0">
                <a:solidFill>
                  <a:srgbClr val="000078"/>
                </a:solidFill>
                <a:latin typeface="+mj-lt"/>
                <a:cs typeface="Arial" panose="020B0604020202020204" pitchFamily="34" charset="0"/>
              </a:rPr>
              <a:t>Örnek;</a:t>
            </a:r>
          </a:p>
          <a:p>
            <a:pPr marL="0" lvl="1" indent="-182562" eaLnBrk="0" hangingPunct="0">
              <a:spcBef>
                <a:spcPts val="313"/>
              </a:spcBef>
            </a:pPr>
            <a:endParaRPr lang="tr-TR" sz="2400" dirty="0">
              <a:latin typeface="Arial" pitchFamily="34" charset="0"/>
              <a:cs typeface="Arial" pitchFamily="34" charset="0"/>
            </a:endParaRPr>
          </a:p>
          <a:p>
            <a:pPr marL="285750" lvl="1" indent="-285750" eaLnBrk="0" hangingPunct="0">
              <a:buClr>
                <a:srgbClr val="C00000"/>
              </a:buClr>
              <a:buFont typeface="Wingdings" pitchFamily="2" charset="2"/>
              <a:buChar char="§"/>
            </a:pPr>
            <a:r>
              <a:rPr lang="en-US" sz="2400" dirty="0">
                <a:solidFill>
                  <a:srgbClr val="000078"/>
                </a:solidFill>
                <a:latin typeface="+mj-lt"/>
                <a:cs typeface="Arial" panose="020B0604020202020204" pitchFamily="34" charset="0"/>
              </a:rPr>
              <a:t>1.500.000 </a:t>
            </a:r>
            <a:r>
              <a:rPr lang="tr-TR" sz="2400" dirty="0">
                <a:solidFill>
                  <a:srgbClr val="000078"/>
                </a:solidFill>
                <a:latin typeface="+mj-lt"/>
                <a:cs typeface="Arial" panose="020B0604020202020204" pitchFamily="34" charset="0"/>
              </a:rPr>
              <a:t>ABD doları tutarında gerçekleştirilen bir ihracatta,</a:t>
            </a: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Bedellerin tümünün yurda getirilmesi esas, en fazla </a:t>
            </a:r>
            <a:r>
              <a:rPr lang="en-US" sz="2400" dirty="0">
                <a:solidFill>
                  <a:srgbClr val="000078"/>
                </a:solidFill>
                <a:latin typeface="+mj-lt"/>
                <a:cs typeface="Arial" panose="020B0604020202020204" pitchFamily="34" charset="0"/>
              </a:rPr>
              <a:t>150.000</a:t>
            </a:r>
            <a:r>
              <a:rPr lang="tr-TR" sz="2400" dirty="0">
                <a:solidFill>
                  <a:srgbClr val="000078"/>
                </a:solidFill>
                <a:latin typeface="+mj-lt"/>
                <a:cs typeface="Arial" panose="020B0604020202020204" pitchFamily="34" charset="0"/>
              </a:rPr>
              <a:t> ABD doları (%10) tutarında noksanlık olabilir</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Yani</a:t>
            </a:r>
            <a:r>
              <a:rPr lang="en-US" sz="2400" dirty="0">
                <a:solidFill>
                  <a:srgbClr val="000078"/>
                </a:solidFill>
                <a:latin typeface="+mj-lt"/>
                <a:cs typeface="Arial" panose="020B0604020202020204" pitchFamily="34" charset="0"/>
              </a:rPr>
              <a:t> e</a:t>
            </a:r>
            <a:r>
              <a:rPr lang="tr-TR" sz="2400" dirty="0">
                <a:solidFill>
                  <a:srgbClr val="000078"/>
                </a:solidFill>
                <a:latin typeface="+mj-lt"/>
                <a:cs typeface="Arial" panose="020B0604020202020204" pitchFamily="34" charset="0"/>
              </a:rPr>
              <a:t>n az </a:t>
            </a:r>
            <a:r>
              <a:rPr lang="en-US" sz="2400" dirty="0">
                <a:solidFill>
                  <a:srgbClr val="000078"/>
                </a:solidFill>
                <a:latin typeface="+mj-lt"/>
                <a:cs typeface="Arial" panose="020B0604020202020204" pitchFamily="34" charset="0"/>
              </a:rPr>
              <a:t>1.350.000 ABD </a:t>
            </a:r>
            <a:r>
              <a:rPr lang="en-US" sz="2400" dirty="0" err="1">
                <a:solidFill>
                  <a:srgbClr val="000078"/>
                </a:solidFill>
                <a:latin typeface="+mj-lt"/>
                <a:cs typeface="Arial" panose="020B0604020202020204" pitchFamily="34" charset="0"/>
              </a:rPr>
              <a:t>doları</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yurda</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getirilmeli</a:t>
            </a:r>
            <a:r>
              <a:rPr lang="en-US" sz="2400" dirty="0">
                <a:solidFill>
                  <a:srgbClr val="000078"/>
                </a:solidFill>
                <a:latin typeface="+mj-lt"/>
                <a:cs typeface="Arial" panose="020B0604020202020204" pitchFamily="34" charset="0"/>
              </a:rPr>
              <a:t>. </a:t>
            </a: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En az </a:t>
            </a:r>
            <a:r>
              <a:rPr lang="en-US" sz="2400" dirty="0">
                <a:solidFill>
                  <a:srgbClr val="000078"/>
                </a:solidFill>
                <a:latin typeface="+mj-lt"/>
                <a:cs typeface="Arial" panose="020B0604020202020204" pitchFamily="34" charset="0"/>
              </a:rPr>
              <a:t>1.200</a:t>
            </a:r>
            <a:r>
              <a:rPr lang="tr-TR" sz="2400" dirty="0">
                <a:solidFill>
                  <a:srgbClr val="000078"/>
                </a:solidFill>
                <a:latin typeface="+mj-lt"/>
                <a:cs typeface="Arial" panose="020B0604020202020204" pitchFamily="34" charset="0"/>
              </a:rPr>
              <a:t>.000 ABD doları (%80) TR’deki bankaya satılmalı</a:t>
            </a:r>
            <a:endParaRPr lang="en-US"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en-US" sz="2400" dirty="0" err="1">
                <a:solidFill>
                  <a:srgbClr val="000078"/>
                </a:solidFill>
                <a:latin typeface="+mj-lt"/>
                <a:cs typeface="Arial" panose="020B0604020202020204" pitchFamily="34" charset="0"/>
              </a:rPr>
              <a:t>Mücbir</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sebep</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hallerinin</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tevsik</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edilmesi</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gerek</a:t>
            </a:r>
            <a:r>
              <a:rPr lang="en-US" sz="2400" dirty="0">
                <a:solidFill>
                  <a:srgbClr val="000078"/>
                </a:solidFill>
                <a:latin typeface="+mj-lt"/>
                <a:cs typeface="Arial" panose="020B0604020202020204" pitchFamily="34" charset="0"/>
              </a:rPr>
              <a:t>.</a:t>
            </a:r>
            <a:endParaRPr lang="tr-TR" sz="2400" dirty="0">
              <a:solidFill>
                <a:srgbClr val="000078"/>
              </a:solidFill>
              <a:latin typeface="+mj-lt"/>
              <a:cs typeface="Arial" panose="020B0604020202020204" pitchFamily="34" charset="0"/>
            </a:endParaRPr>
          </a:p>
          <a:p>
            <a:pPr marL="0" lvl="1" indent="-182562" eaLnBrk="0" hangingPunct="0">
              <a:spcBef>
                <a:spcPts val="313"/>
              </a:spcBef>
            </a:pPr>
            <a:endParaRPr lang="tr-TR" sz="2400" dirty="0">
              <a:latin typeface="Arial" pitchFamily="34" charset="0"/>
              <a:cs typeface="Arial" pitchFamily="34" charset="0"/>
            </a:endParaRPr>
          </a:p>
        </p:txBody>
      </p:sp>
      <p:sp>
        <p:nvSpPr>
          <p:cNvPr id="3" name="Başlık 1"/>
          <p:cNvSpPr txBox="1">
            <a:spLocks/>
          </p:cNvSpPr>
          <p:nvPr/>
        </p:nvSpPr>
        <p:spPr>
          <a:xfrm>
            <a:off x="469356" y="332656"/>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9633367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395536" y="971161"/>
            <a:ext cx="8496944" cy="5816977"/>
          </a:xfrm>
          <a:prstGeom prst="rect">
            <a:avLst/>
          </a:prstGeom>
        </p:spPr>
        <p:txBody>
          <a:bodyPr wrap="square">
            <a:spAutoFit/>
          </a:bodyPr>
          <a:lstStyle/>
          <a:p>
            <a:pPr algn="ctr"/>
            <a:r>
              <a:rPr lang="tr-TR" sz="2400" b="1" dirty="0">
                <a:solidFill>
                  <a:srgbClr val="000078"/>
                </a:solidFill>
                <a:latin typeface="+mj-lt"/>
                <a:cs typeface="Arial" panose="020B0604020202020204" pitchFamily="34" charset="0"/>
              </a:rPr>
              <a:t>TÜRK PARASI KIYMETİNİ KORUMA HAKKINDA 32 SAYILI KARARA İLİŞKİN TEBLİĞ (İHRACAT BEDELLERİ HAKKINDA)</a:t>
            </a:r>
            <a:br>
              <a:rPr lang="tr-TR" sz="2400" b="1" dirty="0">
                <a:solidFill>
                  <a:srgbClr val="000078"/>
                </a:solidFill>
                <a:latin typeface="+mj-lt"/>
                <a:cs typeface="Arial" panose="020B0604020202020204" pitchFamily="34" charset="0"/>
              </a:rPr>
            </a:br>
            <a:r>
              <a:rPr lang="tr-TR" sz="2400" b="1" dirty="0">
                <a:solidFill>
                  <a:srgbClr val="000078"/>
                </a:solidFill>
                <a:latin typeface="+mj-lt"/>
                <a:cs typeface="Arial" panose="020B0604020202020204" pitchFamily="34" charset="0"/>
              </a:rPr>
              <a:t>(TEBLİĞ NO: 2018-32/48)</a:t>
            </a:r>
          </a:p>
          <a:p>
            <a:endParaRPr lang="tr-TR" dirty="0">
              <a:latin typeface="+mj-lt"/>
              <a:cs typeface="Arial" pitchFamily="34" charset="0"/>
            </a:endParaRPr>
          </a:p>
          <a:p>
            <a:pPr marL="285750" indent="-285750">
              <a:buClr>
                <a:srgbClr val="C00000"/>
              </a:buClr>
              <a:buFont typeface="Wingdings" pitchFamily="2" charset="2"/>
              <a:buChar char="§"/>
            </a:pPr>
            <a:endParaRPr lang="tr-TR" dirty="0">
              <a:solidFill>
                <a:srgbClr val="000078"/>
              </a:solidFill>
              <a:latin typeface="+mj-lt"/>
              <a:cs typeface="Arial" panose="020B0604020202020204" pitchFamily="34" charset="0"/>
            </a:endParaRPr>
          </a:p>
          <a:p>
            <a:pPr marL="285750" indent="-285750">
              <a:lnSpc>
                <a:spcPct val="200000"/>
              </a:lnSpc>
              <a:buClr>
                <a:srgbClr val="C00000"/>
              </a:buClr>
              <a:buFont typeface="Wingdings" pitchFamily="2" charset="2"/>
              <a:buChar char="§"/>
            </a:pPr>
            <a:r>
              <a:rPr lang="tr-TR" sz="2400" dirty="0">
                <a:solidFill>
                  <a:srgbClr val="000078"/>
                </a:solidFill>
                <a:latin typeface="+mj-lt"/>
                <a:cs typeface="Arial" panose="020B0604020202020204" pitchFamily="34" charset="0"/>
              </a:rPr>
              <a:t>Ana hatlarıyla 2018-32/48 sayılı Tebliğ</a:t>
            </a:r>
          </a:p>
          <a:p>
            <a:pPr marL="285750" indent="-285750">
              <a:lnSpc>
                <a:spcPct val="200000"/>
              </a:lnSpc>
              <a:buClr>
                <a:srgbClr val="C00000"/>
              </a:buClr>
              <a:buFont typeface="Wingdings" pitchFamily="2" charset="2"/>
              <a:buChar char="§"/>
            </a:pPr>
            <a:r>
              <a:rPr lang="tr-TR" sz="2400" dirty="0">
                <a:solidFill>
                  <a:srgbClr val="000078"/>
                </a:solidFill>
                <a:latin typeface="+mj-lt"/>
                <a:cs typeface="Arial" panose="020B0604020202020204" pitchFamily="34" charset="0"/>
              </a:rPr>
              <a:t>2008 Öncesi Düzenlemeden Farkları</a:t>
            </a:r>
          </a:p>
          <a:p>
            <a:pPr marL="285750" indent="-285750">
              <a:lnSpc>
                <a:spcPct val="200000"/>
              </a:lnSpc>
              <a:buClr>
                <a:srgbClr val="C00000"/>
              </a:buClr>
              <a:buFont typeface="Wingdings" pitchFamily="2" charset="2"/>
              <a:buChar char="§"/>
            </a:pPr>
            <a:r>
              <a:rPr lang="tr-TR" sz="2400" dirty="0">
                <a:solidFill>
                  <a:srgbClr val="000078"/>
                </a:solidFill>
                <a:latin typeface="+mj-lt"/>
                <a:cs typeface="Arial" panose="020B0604020202020204" pitchFamily="34" charset="0"/>
              </a:rPr>
              <a:t>Sıkça Sorulan Sorular</a:t>
            </a:r>
          </a:p>
          <a:p>
            <a:pPr marL="285750" indent="-285750">
              <a:lnSpc>
                <a:spcPct val="200000"/>
              </a:lnSpc>
              <a:buClr>
                <a:srgbClr val="C00000"/>
              </a:buClr>
              <a:buFont typeface="Wingdings" pitchFamily="2" charset="2"/>
              <a:buChar char="§"/>
            </a:pPr>
            <a:r>
              <a:rPr lang="tr-TR" sz="2400" dirty="0">
                <a:solidFill>
                  <a:srgbClr val="000078"/>
                </a:solidFill>
                <a:latin typeface="+mj-lt"/>
                <a:cs typeface="Arial" panose="020B0604020202020204" pitchFamily="34" charset="0"/>
              </a:rPr>
              <a:t>Yürürlük: Yayımı tarihinde (4 Eylül 2018), 6 ay süresince</a:t>
            </a:r>
          </a:p>
          <a:p>
            <a:pPr marL="285750" indent="-285750">
              <a:lnSpc>
                <a:spcPct val="200000"/>
              </a:lnSpc>
              <a:buFont typeface="Arial" pitchFamily="34" charset="0"/>
              <a:buChar char="•"/>
            </a:pPr>
            <a:endParaRPr lang="tr-TR" dirty="0"/>
          </a:p>
          <a:p>
            <a:endParaRPr lang="tr-TR" dirty="0" smtClean="0"/>
          </a:p>
          <a:p>
            <a:endParaRPr lang="tr-TR" dirty="0"/>
          </a:p>
        </p:txBody>
      </p:sp>
    </p:spTree>
    <p:extLst>
      <p:ext uri="{BB962C8B-B14F-4D97-AF65-F5344CB8AC3E}">
        <p14:creationId xmlns:p14="http://schemas.microsoft.com/office/powerpoint/2010/main" val="415674639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11842" y="992426"/>
            <a:ext cx="7660558"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r>
              <a:rPr lang="tr-TR" sz="2400" dirty="0">
                <a:solidFill>
                  <a:srgbClr val="000078"/>
                </a:solidFill>
                <a:latin typeface="+mj-lt"/>
                <a:cs typeface="Arial" panose="020B0604020202020204" pitchFamily="34" charset="0"/>
              </a:rPr>
              <a:t>Terkin</a:t>
            </a:r>
          </a:p>
          <a:p>
            <a:pPr marL="0" lvl="1" eaLnBrk="0" hangingPunct="0">
              <a:buClr>
                <a:srgbClr val="C00000"/>
              </a:buClr>
            </a:pPr>
            <a:endParaRPr lang="tr-TR" sz="2400" dirty="0">
              <a:latin typeface="Arial" pitchFamily="34" charset="0"/>
              <a:cs typeface="Arial" pitchFamily="34" charset="0"/>
            </a:endParaRPr>
          </a:p>
          <a:p>
            <a:pPr marL="0" lvl="1" eaLnBrk="0" hangingPunct="0">
              <a:buClr>
                <a:srgbClr val="C00000"/>
              </a:buClr>
            </a:pPr>
            <a:r>
              <a:rPr lang="tr-TR" sz="2400" dirty="0" smtClean="0">
                <a:solidFill>
                  <a:srgbClr val="000078"/>
                </a:solidFill>
                <a:latin typeface="+mj-lt"/>
                <a:cs typeface="Arial" panose="020B0604020202020204" pitchFamily="34" charset="0"/>
              </a:rPr>
              <a:t>Her </a:t>
            </a:r>
            <a:r>
              <a:rPr lang="tr-TR" sz="2400" dirty="0">
                <a:solidFill>
                  <a:srgbClr val="000078"/>
                </a:solidFill>
                <a:latin typeface="+mj-lt"/>
                <a:cs typeface="Arial" panose="020B0604020202020204" pitchFamily="34" charset="0"/>
              </a:rPr>
              <a:t>bir GB itibarıyla;</a:t>
            </a:r>
          </a:p>
          <a:p>
            <a:pPr marL="285750" lvl="1" indent="-285750" eaLnBrk="0" hangingPunct="0">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200.000 ABD doları veya eşitini aşan noksanlığı olan açık hesaplara ilişkin terkin talepleri, mücbir sebep halleri ve haklı durumlar göz önünde bulundurulmak suretiyle Bakanlık tarafından incelenip sonuçlandırılır.</a:t>
            </a:r>
          </a:p>
          <a:p>
            <a:pPr marL="342900" indent="-342900">
              <a:buFont typeface="Wingdings" panose="05000000000000000000" pitchFamily="2" charset="2"/>
              <a:buChar char="v"/>
            </a:pPr>
            <a:endParaRPr lang="tr-TR" sz="2400" dirty="0"/>
          </a:p>
          <a:p>
            <a:pPr marL="0" lvl="1" indent="-182562" eaLnBrk="0" hangingPunct="0">
              <a:spcBef>
                <a:spcPts val="313"/>
              </a:spcBef>
            </a:pPr>
            <a:endParaRPr lang="tr-TR" sz="2400" dirty="0">
              <a:latin typeface="Arial" pitchFamily="34" charset="0"/>
              <a:cs typeface="Arial" pitchFamily="34" charset="0"/>
            </a:endParaRPr>
          </a:p>
        </p:txBody>
      </p:sp>
      <p:sp>
        <p:nvSpPr>
          <p:cNvPr id="3" name="Başlık 1"/>
          <p:cNvSpPr txBox="1">
            <a:spLocks/>
          </p:cNvSpPr>
          <p:nvPr/>
        </p:nvSpPr>
        <p:spPr>
          <a:xfrm>
            <a:off x="426901"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53839103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180418"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
        <p:nvSpPr>
          <p:cNvPr id="2" name="Dikdörtgen 1"/>
          <p:cNvSpPr/>
          <p:nvPr/>
        </p:nvSpPr>
        <p:spPr>
          <a:xfrm>
            <a:off x="744580" y="1024324"/>
            <a:ext cx="7787860" cy="4431983"/>
          </a:xfrm>
          <a:prstGeom prst="rect">
            <a:avLst/>
          </a:prstGeom>
        </p:spPr>
        <p:txBody>
          <a:bodyPr wrap="square">
            <a:spAutoFit/>
          </a:bodyPr>
          <a:lstStyle/>
          <a:p>
            <a:pPr marL="285750" lvl="1" indent="-285750" eaLnBrk="0" hangingPunct="0">
              <a:buClr>
                <a:srgbClr val="C00000"/>
              </a:buClr>
              <a:buFont typeface="Wingdings" pitchFamily="2" charset="2"/>
              <a:buChar char="§"/>
            </a:pPr>
            <a:endParaRPr lang="tr-TR" sz="2400" dirty="0" smtClean="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smtClean="0">
                <a:solidFill>
                  <a:srgbClr val="000078"/>
                </a:solidFill>
                <a:latin typeface="+mj-lt"/>
                <a:cs typeface="Arial" panose="020B0604020202020204" pitchFamily="34" charset="0"/>
              </a:rPr>
              <a:t>Bakanlık </a:t>
            </a:r>
            <a:r>
              <a:rPr lang="tr-TR" sz="2400" dirty="0">
                <a:solidFill>
                  <a:srgbClr val="000078"/>
                </a:solidFill>
                <a:latin typeface="+mj-lt"/>
                <a:cs typeface="Arial" panose="020B0604020202020204" pitchFamily="34" charset="0"/>
              </a:rPr>
              <a:t>bu Tebliğin tatbikatını temin etmek amacıyla gerekli göreceği her türlü tedbiri almaya, haklı durumları değerlendirip sonuçlandırmaya, tereddütlü hususları gidermeye, Tebliğde öngörülmeyen özel durumları inceleyip sonuçlandırmaya, döviz getirme sürelerini uzatmaya, döviz getirme zorunluluğunu kısmen veya tamamen kaldırmaya, miktar ve süreleri belirlemeye/değiştirmeye yetkilidir.</a:t>
            </a:r>
          </a:p>
          <a:p>
            <a:pPr marL="285750" lvl="1" indent="-285750" eaLnBrk="0" hangingPunct="0">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342900" indent="-342900" algn="just">
              <a:buFont typeface="Wingdings" panose="05000000000000000000" pitchFamily="2" charset="2"/>
              <a:buChar char="v"/>
            </a:pPr>
            <a:endParaRPr lang="tr-TR" dirty="0"/>
          </a:p>
        </p:txBody>
      </p:sp>
    </p:spTree>
    <p:extLst>
      <p:ext uri="{BB962C8B-B14F-4D97-AF65-F5344CB8AC3E}">
        <p14:creationId xmlns:p14="http://schemas.microsoft.com/office/powerpoint/2010/main" val="374306662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180418"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
        <p:nvSpPr>
          <p:cNvPr id="2" name="Dikdörtgen 1"/>
          <p:cNvSpPr/>
          <p:nvPr/>
        </p:nvSpPr>
        <p:spPr>
          <a:xfrm>
            <a:off x="606062" y="691709"/>
            <a:ext cx="7997480" cy="3046988"/>
          </a:xfrm>
          <a:prstGeom prst="rect">
            <a:avLst/>
          </a:prstGeom>
        </p:spPr>
        <p:txBody>
          <a:bodyPr wrap="square">
            <a:spAutoFit/>
          </a:bodyPr>
          <a:lstStyle/>
          <a:p>
            <a:pPr marL="0" lvl="1" eaLnBrk="0" hangingPunct="0">
              <a:buClr>
                <a:srgbClr val="C00000"/>
              </a:buClr>
            </a:pP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Tebliğin yürürlükte bulunduğu süre içinde fiili ihracı gerçekleştirilen ihracat işlemlerine ilişkin bedel getirme süresinin Tebliğin yürürlükten kalktığı tarihten sonra sona ermesi halinde bu Tebliğ hükümleri uygulanmaya devam </a:t>
            </a:r>
            <a:r>
              <a:rPr lang="tr-TR" sz="2400" dirty="0" smtClean="0">
                <a:solidFill>
                  <a:srgbClr val="000078"/>
                </a:solidFill>
                <a:latin typeface="+mj-lt"/>
                <a:cs typeface="Arial" panose="020B0604020202020204" pitchFamily="34" charset="0"/>
              </a:rPr>
              <a:t>edilecektir.</a:t>
            </a: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Tebliğin uygulanmasına yönelik detaylar Bakanlığın talimatı üzerine Merkez Bankasınca ilan edilecektir</a:t>
            </a:r>
            <a:r>
              <a:rPr lang="tr-TR" sz="2400" dirty="0" smtClean="0">
                <a:solidFill>
                  <a:srgbClr val="000078"/>
                </a:solidFill>
                <a:latin typeface="+mj-lt"/>
                <a:cs typeface="Arial" panose="020B0604020202020204" pitchFamily="34" charset="0"/>
              </a:rPr>
              <a:t>.</a:t>
            </a:r>
            <a:endParaRPr lang="tr-TR" sz="2400" dirty="0">
              <a:solidFill>
                <a:srgbClr val="000078"/>
              </a:solidFill>
              <a:latin typeface="+mj-lt"/>
              <a:cs typeface="Arial" panose="020B060402020202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8618" y="4128553"/>
            <a:ext cx="3312368" cy="202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15406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395536" y="971161"/>
            <a:ext cx="8496944" cy="5909310"/>
          </a:xfrm>
          <a:prstGeom prst="rect">
            <a:avLst/>
          </a:prstGeom>
        </p:spPr>
        <p:txBody>
          <a:bodyPr wrap="square">
            <a:spAutoFit/>
          </a:bodyPr>
          <a:lstStyle/>
          <a:p>
            <a:pPr algn="ctr"/>
            <a:endParaRPr lang="tr-TR" b="1" dirty="0" smtClean="0">
              <a:solidFill>
                <a:srgbClr val="000078"/>
              </a:solidFill>
              <a:latin typeface="+mj-lt"/>
              <a:cs typeface="Arial" panose="020B0604020202020204" pitchFamily="34" charset="0"/>
            </a:endParaRPr>
          </a:p>
          <a:p>
            <a:pPr algn="ctr"/>
            <a:r>
              <a:rPr lang="tr-TR" sz="2400" b="1" dirty="0" smtClean="0">
                <a:solidFill>
                  <a:srgbClr val="000078"/>
                </a:solidFill>
                <a:latin typeface="+mj-lt"/>
                <a:cs typeface="Arial" panose="020B0604020202020204" pitchFamily="34" charset="0"/>
              </a:rPr>
              <a:t>TANIMLAR KISALTMALAR</a:t>
            </a:r>
            <a:endParaRPr lang="tr-TR" sz="2400" b="1" dirty="0">
              <a:solidFill>
                <a:srgbClr val="000078"/>
              </a:solidFill>
              <a:latin typeface="+mj-lt"/>
              <a:cs typeface="Arial" panose="020B0604020202020204" pitchFamily="34" charset="0"/>
            </a:endParaRPr>
          </a:p>
          <a:p>
            <a:endParaRPr lang="tr-TR" sz="2400" dirty="0">
              <a:latin typeface="+mj-lt"/>
              <a:cs typeface="Arial" pitchFamily="34" charset="0"/>
            </a:endParaRPr>
          </a:p>
          <a:p>
            <a:pPr marL="285750" indent="-285750">
              <a:buClr>
                <a:srgbClr val="C00000"/>
              </a:buClr>
              <a:buFont typeface="Wingdings" pitchFamily="2" charset="2"/>
              <a:buChar char="§"/>
            </a:pPr>
            <a:r>
              <a:rPr lang="tr-TR" sz="2400" dirty="0" smtClean="0">
                <a:solidFill>
                  <a:srgbClr val="050578"/>
                </a:solidFill>
                <a:latin typeface="+mj-lt"/>
              </a:rPr>
              <a:t> </a:t>
            </a:r>
            <a:r>
              <a:rPr lang="tr-TR" sz="2400" b="1" dirty="0">
                <a:solidFill>
                  <a:srgbClr val="050578"/>
                </a:solidFill>
                <a:latin typeface="+mj-lt"/>
              </a:rPr>
              <a:t>DAB: </a:t>
            </a:r>
            <a:r>
              <a:rPr lang="tr-TR" sz="2400" dirty="0">
                <a:solidFill>
                  <a:srgbClr val="050578"/>
                </a:solidFill>
                <a:latin typeface="+mj-lt"/>
              </a:rPr>
              <a:t>Döviz Alım Belgesini,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dirty="0" smtClean="0">
                <a:solidFill>
                  <a:srgbClr val="050578"/>
                </a:solidFill>
                <a:latin typeface="+mj-lt"/>
              </a:rPr>
              <a:t> </a:t>
            </a:r>
            <a:r>
              <a:rPr lang="tr-TR" sz="2400" b="1" dirty="0">
                <a:solidFill>
                  <a:srgbClr val="050578"/>
                </a:solidFill>
                <a:latin typeface="+mj-lt"/>
              </a:rPr>
              <a:t>DSB: </a:t>
            </a:r>
            <a:r>
              <a:rPr lang="tr-TR" sz="2400" dirty="0">
                <a:solidFill>
                  <a:srgbClr val="050578"/>
                </a:solidFill>
                <a:latin typeface="+mj-lt"/>
              </a:rPr>
              <a:t>Döviz Satım Belgesini,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b="1" dirty="0" smtClean="0">
                <a:solidFill>
                  <a:srgbClr val="050578"/>
                </a:solidFill>
                <a:latin typeface="+mj-lt"/>
              </a:rPr>
              <a:t>Fiili </a:t>
            </a:r>
            <a:r>
              <a:rPr lang="tr-TR" sz="2400" b="1" dirty="0">
                <a:solidFill>
                  <a:srgbClr val="050578"/>
                </a:solidFill>
                <a:latin typeface="+mj-lt"/>
              </a:rPr>
              <a:t>İhraç Tarihi: </a:t>
            </a:r>
            <a:r>
              <a:rPr lang="tr-TR" sz="2400" dirty="0">
                <a:solidFill>
                  <a:srgbClr val="050578"/>
                </a:solidFill>
                <a:latin typeface="+mj-lt"/>
              </a:rPr>
              <a:t>Eşyaya ilişkin ihracat beyannamesinin kapanma tarihini,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b="1" dirty="0" smtClean="0">
                <a:solidFill>
                  <a:srgbClr val="050578"/>
                </a:solidFill>
                <a:latin typeface="+mj-lt"/>
              </a:rPr>
              <a:t>GB</a:t>
            </a:r>
            <a:r>
              <a:rPr lang="tr-TR" sz="2400" b="1" dirty="0">
                <a:solidFill>
                  <a:srgbClr val="050578"/>
                </a:solidFill>
                <a:latin typeface="+mj-lt"/>
              </a:rPr>
              <a:t>: </a:t>
            </a:r>
            <a:r>
              <a:rPr lang="tr-TR" sz="2400" dirty="0">
                <a:solidFill>
                  <a:srgbClr val="050578"/>
                </a:solidFill>
                <a:latin typeface="+mj-lt"/>
              </a:rPr>
              <a:t>Gümrük Beyannamesini,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b="1" dirty="0">
                <a:solidFill>
                  <a:srgbClr val="050578"/>
                </a:solidFill>
                <a:latin typeface="+mj-lt"/>
              </a:rPr>
              <a:t>Mikro İhracat: </a:t>
            </a:r>
            <a:r>
              <a:rPr lang="tr-TR" sz="2400" dirty="0">
                <a:solidFill>
                  <a:srgbClr val="050578"/>
                </a:solidFill>
                <a:latin typeface="+mj-lt"/>
              </a:rPr>
              <a:t>2009/15481 sayılı “4458 sayılı Gümrük Kanununun Bazı Maddelerinin Uygulanması Hakkında </a:t>
            </a:r>
            <a:r>
              <a:rPr lang="tr-TR" sz="2400" dirty="0" err="1">
                <a:solidFill>
                  <a:srgbClr val="050578"/>
                </a:solidFill>
                <a:latin typeface="+mj-lt"/>
              </a:rPr>
              <a:t>Karar”ın</a:t>
            </a:r>
            <a:r>
              <a:rPr lang="tr-TR" sz="2400" dirty="0">
                <a:solidFill>
                  <a:srgbClr val="050578"/>
                </a:solidFill>
                <a:latin typeface="+mj-lt"/>
              </a:rPr>
              <a:t> 126 </a:t>
            </a:r>
            <a:r>
              <a:rPr lang="tr-TR" sz="2400" dirty="0" err="1">
                <a:solidFill>
                  <a:srgbClr val="050578"/>
                </a:solidFill>
                <a:latin typeface="+mj-lt"/>
              </a:rPr>
              <a:t>ncı</a:t>
            </a:r>
            <a:r>
              <a:rPr lang="tr-TR" sz="2400" dirty="0">
                <a:solidFill>
                  <a:srgbClr val="050578"/>
                </a:solidFill>
                <a:latin typeface="+mj-lt"/>
              </a:rPr>
              <a:t> maddesi kapsamında yer alan eşyalara ilişkin ihracatı,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b="1" dirty="0">
                <a:solidFill>
                  <a:srgbClr val="050578"/>
                </a:solidFill>
                <a:latin typeface="+mj-lt"/>
              </a:rPr>
              <a:t>NBF: </a:t>
            </a:r>
            <a:r>
              <a:rPr lang="tr-TR" sz="2400" dirty="0">
                <a:solidFill>
                  <a:srgbClr val="050578"/>
                </a:solidFill>
                <a:latin typeface="+mj-lt"/>
              </a:rPr>
              <a:t>Nakit Beyan </a:t>
            </a:r>
            <a:r>
              <a:rPr lang="tr-TR" sz="2400" dirty="0" smtClean="0">
                <a:solidFill>
                  <a:srgbClr val="050578"/>
                </a:solidFill>
                <a:latin typeface="+mj-lt"/>
              </a:rPr>
              <a:t>Formun(30 gü</a:t>
            </a:r>
            <a:r>
              <a:rPr lang="tr-TR" sz="2400" dirty="0" smtClean="0">
                <a:solidFill>
                  <a:srgbClr val="050578"/>
                </a:solidFill>
                <a:latin typeface="+mj-lt"/>
              </a:rPr>
              <a:t>n içeresinde bankaya ibraz edilmeli)</a:t>
            </a:r>
            <a:endParaRPr lang="tr-TR" sz="2400" dirty="0">
              <a:solidFill>
                <a:srgbClr val="050578"/>
              </a:solidFill>
              <a:latin typeface="+mj-lt"/>
              <a:cs typeface="Arial" panose="020B0604020202020204" pitchFamily="34" charset="0"/>
            </a:endParaRPr>
          </a:p>
          <a:p>
            <a:pPr marL="285750" indent="-285750">
              <a:lnSpc>
                <a:spcPct val="200000"/>
              </a:lnSpc>
              <a:buFont typeface="Arial" pitchFamily="34" charset="0"/>
              <a:buChar char="•"/>
            </a:pPr>
            <a:endParaRPr lang="tr-TR" dirty="0"/>
          </a:p>
          <a:p>
            <a:endParaRPr lang="tr-TR" dirty="0" smtClean="0"/>
          </a:p>
          <a:p>
            <a:endParaRPr lang="tr-TR" dirty="0"/>
          </a:p>
        </p:txBody>
      </p:sp>
    </p:spTree>
    <p:extLst>
      <p:ext uri="{BB962C8B-B14F-4D97-AF65-F5344CB8AC3E}">
        <p14:creationId xmlns:p14="http://schemas.microsoft.com/office/powerpoint/2010/main" val="100114309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395536" y="971161"/>
            <a:ext cx="8496944" cy="5632311"/>
          </a:xfrm>
          <a:prstGeom prst="rect">
            <a:avLst/>
          </a:prstGeom>
        </p:spPr>
        <p:txBody>
          <a:bodyPr wrap="square">
            <a:spAutoFit/>
          </a:bodyPr>
          <a:lstStyle/>
          <a:p>
            <a:endParaRPr lang="tr-TR" dirty="0">
              <a:latin typeface="+mj-lt"/>
              <a:cs typeface="Arial" pitchFamily="34" charset="0"/>
            </a:endParaRPr>
          </a:p>
          <a:p>
            <a:pPr marL="285750" indent="-285750">
              <a:buClr>
                <a:srgbClr val="C00000"/>
              </a:buClr>
              <a:buFont typeface="Wingdings" pitchFamily="2" charset="2"/>
              <a:buChar char="§"/>
            </a:pPr>
            <a:r>
              <a:rPr lang="tr-TR" sz="2400" dirty="0">
                <a:solidFill>
                  <a:srgbClr val="000078"/>
                </a:solidFill>
                <a:latin typeface="+mj-lt"/>
              </a:rPr>
              <a:t>Birden fazla ödeme şeklinin kullanılması durumunda kullanılan diğer ödeme şekilleri GB’nin açıklama kısmına yazılır. </a:t>
            </a:r>
            <a:endParaRPr lang="tr-TR" sz="2400" dirty="0" smtClean="0">
              <a:solidFill>
                <a:srgbClr val="000078"/>
              </a:solidFill>
              <a:latin typeface="+mj-lt"/>
            </a:endParaRPr>
          </a:p>
          <a:p>
            <a:pPr marL="285750" indent="-285750">
              <a:buClr>
                <a:srgbClr val="C00000"/>
              </a:buClr>
              <a:buFont typeface="Wingdings" pitchFamily="2" charset="2"/>
              <a:buChar char="§"/>
            </a:pPr>
            <a:r>
              <a:rPr lang="tr-TR" sz="2400" dirty="0" smtClean="0">
                <a:solidFill>
                  <a:srgbClr val="000078"/>
                </a:solidFill>
                <a:latin typeface="+mj-lt"/>
              </a:rPr>
              <a:t>İhracat </a:t>
            </a:r>
            <a:r>
              <a:rPr lang="tr-TR" sz="2400" dirty="0">
                <a:solidFill>
                  <a:srgbClr val="000078"/>
                </a:solidFill>
                <a:latin typeface="+mj-lt"/>
              </a:rPr>
              <a:t>bedellerinin beyan edilen Türk parası veya döviz üzerinden yurda getirilmesi esas olup, bedelin beyan edilenden farklı bir döviz üzerinden getirilmesi mümkündür. </a:t>
            </a:r>
            <a:endParaRPr lang="tr-TR" sz="2400" dirty="0" smtClean="0">
              <a:solidFill>
                <a:srgbClr val="000078"/>
              </a:solidFill>
              <a:latin typeface="+mj-lt"/>
            </a:endParaRPr>
          </a:p>
          <a:p>
            <a:pPr marL="285750" indent="-285750">
              <a:buClr>
                <a:srgbClr val="C00000"/>
              </a:buClr>
              <a:buFont typeface="Wingdings" pitchFamily="2" charset="2"/>
              <a:buChar char="§"/>
            </a:pPr>
            <a:r>
              <a:rPr lang="tr-TR" sz="2400" dirty="0" smtClean="0">
                <a:solidFill>
                  <a:srgbClr val="000078"/>
                </a:solidFill>
                <a:latin typeface="+mj-lt"/>
              </a:rPr>
              <a:t>İhracat </a:t>
            </a:r>
            <a:r>
              <a:rPr lang="tr-TR" sz="2400" dirty="0">
                <a:solidFill>
                  <a:srgbClr val="000078"/>
                </a:solidFill>
                <a:latin typeface="+mj-lt"/>
              </a:rPr>
              <a:t>bedelinin yolcu beraberinde efektif olarak yurda getirilmesi halinde gümrük </a:t>
            </a:r>
            <a:r>
              <a:rPr lang="tr-TR" sz="2400" dirty="0" smtClean="0">
                <a:solidFill>
                  <a:srgbClr val="000078"/>
                </a:solidFill>
                <a:latin typeface="+mj-lt"/>
              </a:rPr>
              <a:t>idarelerine </a:t>
            </a:r>
            <a:r>
              <a:rPr lang="tr-TR" sz="2400" dirty="0">
                <a:solidFill>
                  <a:srgbClr val="000078"/>
                </a:solidFill>
                <a:latin typeface="+mj-lt"/>
              </a:rPr>
              <a:t>beyan edilmesi zorunludur. </a:t>
            </a:r>
            <a:endParaRPr lang="tr-TR" sz="2400" dirty="0" smtClean="0">
              <a:solidFill>
                <a:srgbClr val="000078"/>
              </a:solidFill>
              <a:latin typeface="+mj-lt"/>
            </a:endParaRPr>
          </a:p>
          <a:p>
            <a:pPr marL="285750" indent="-285750">
              <a:buClr>
                <a:srgbClr val="C00000"/>
              </a:buClr>
              <a:buFont typeface="Wingdings" pitchFamily="2" charset="2"/>
              <a:buChar char="§"/>
            </a:pPr>
            <a:r>
              <a:rPr lang="tr-TR" sz="2400" dirty="0" smtClean="0">
                <a:solidFill>
                  <a:srgbClr val="000078"/>
                </a:solidFill>
                <a:latin typeface="+mj-lt"/>
              </a:rPr>
              <a:t>Türk </a:t>
            </a:r>
            <a:r>
              <a:rPr lang="tr-TR" sz="2400" dirty="0">
                <a:solidFill>
                  <a:srgbClr val="000078"/>
                </a:solidFill>
                <a:latin typeface="+mj-lt"/>
              </a:rPr>
              <a:t>parası üzerinden yapılan ihracat karşılığında yurda döviz getirilmesi mümkündür</a:t>
            </a:r>
            <a:r>
              <a:rPr lang="tr-TR" sz="2400" dirty="0" smtClean="0">
                <a:solidFill>
                  <a:srgbClr val="000078"/>
                </a:solidFill>
                <a:latin typeface="+mj-lt"/>
              </a:rPr>
              <a:t>.</a:t>
            </a:r>
          </a:p>
          <a:p>
            <a:pPr marL="285750" indent="-285750">
              <a:buClr>
                <a:srgbClr val="C00000"/>
              </a:buClr>
              <a:buFont typeface="Wingdings" pitchFamily="2" charset="2"/>
              <a:buChar char="§"/>
            </a:pPr>
            <a:endParaRPr lang="tr-TR" sz="2400" dirty="0">
              <a:solidFill>
                <a:srgbClr val="000078"/>
              </a:solidFill>
              <a:latin typeface="+mj-lt"/>
            </a:endParaRPr>
          </a:p>
          <a:p>
            <a:pPr marL="285750" indent="-285750">
              <a:buClr>
                <a:srgbClr val="C00000"/>
              </a:buClr>
              <a:buFont typeface="Wingdings" pitchFamily="2" charset="2"/>
              <a:buChar char="§"/>
            </a:pPr>
            <a:endParaRPr lang="tr-TR" sz="2400" dirty="0" smtClean="0">
              <a:solidFill>
                <a:srgbClr val="000078"/>
              </a:solidFill>
              <a:latin typeface="+mj-lt"/>
            </a:endParaRPr>
          </a:p>
          <a:p>
            <a:pPr marL="285750" indent="-285750">
              <a:buClr>
                <a:srgbClr val="C00000"/>
              </a:buClr>
              <a:buFont typeface="Wingdings" pitchFamily="2" charset="2"/>
              <a:buChar char="§"/>
            </a:pPr>
            <a:endParaRPr lang="tr-TR" dirty="0" smtClean="0">
              <a:solidFill>
                <a:srgbClr val="000078"/>
              </a:solidFill>
              <a:latin typeface="+mj-lt"/>
            </a:endParaRPr>
          </a:p>
          <a:p>
            <a:endParaRPr lang="tr-TR" dirty="0" smtClean="0"/>
          </a:p>
          <a:p>
            <a:endParaRPr lang="tr-TR" dirty="0"/>
          </a:p>
        </p:txBody>
      </p:sp>
    </p:spTree>
    <p:extLst>
      <p:ext uri="{BB962C8B-B14F-4D97-AF65-F5344CB8AC3E}">
        <p14:creationId xmlns:p14="http://schemas.microsoft.com/office/powerpoint/2010/main" val="93886999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836712"/>
            <a:ext cx="8229600" cy="4133056"/>
          </a:xfrm>
        </p:spPr>
        <p:txBody>
          <a:bodyPr/>
          <a:lstStyle/>
          <a:p>
            <a:pPr marL="0" indent="0">
              <a:buNone/>
            </a:pPr>
            <a:endParaRPr lang="tr-TR" sz="2400" dirty="0">
              <a:latin typeface="+mj-lt"/>
            </a:endParaRPr>
          </a:p>
          <a:p>
            <a:r>
              <a:rPr lang="tr-TR" sz="2400" dirty="0" smtClean="0">
                <a:latin typeface="+mj-lt"/>
              </a:rPr>
              <a:t>İran </a:t>
            </a:r>
            <a:r>
              <a:rPr lang="tr-TR" sz="2400" dirty="0">
                <a:latin typeface="+mj-lt"/>
              </a:rPr>
              <a:t>ve Suriye’ye yapılan ihracat işlemlerinde, bedelin yurda </a:t>
            </a:r>
            <a:r>
              <a:rPr lang="tr-TR" sz="2400" dirty="0" smtClean="0">
                <a:latin typeface="+mj-lt"/>
              </a:rPr>
              <a:t>getirilmesi </a:t>
            </a:r>
            <a:r>
              <a:rPr lang="tr-TR" sz="2400" dirty="0">
                <a:latin typeface="+mj-lt"/>
              </a:rPr>
              <a:t>ve %80’inin bankaya satılmasına ilişkin hükümler uygulanmayacaktır.</a:t>
            </a:r>
          </a:p>
        </p:txBody>
      </p:sp>
      <p:sp>
        <p:nvSpPr>
          <p:cNvPr id="3" name="Başlık 2"/>
          <p:cNvSpPr>
            <a:spLocks noGrp="1"/>
          </p:cNvSpPr>
          <p:nvPr>
            <p:ph type="title"/>
          </p:nvPr>
        </p:nvSpPr>
        <p:spPr/>
        <p:txBody>
          <a:bodyPr/>
          <a:lstStyle/>
          <a:p>
            <a:r>
              <a:rPr lang="tr-TR" dirty="0"/>
              <a:t>İHRACAT BEDELİNİN TAHSİLAT</a:t>
            </a:r>
            <a:br>
              <a:rPr lang="tr-TR" dirty="0"/>
            </a:b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924944"/>
            <a:ext cx="432048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9848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395536" y="971161"/>
            <a:ext cx="8496944" cy="5632311"/>
          </a:xfrm>
          <a:prstGeom prst="rect">
            <a:avLst/>
          </a:prstGeom>
        </p:spPr>
        <p:txBody>
          <a:bodyPr wrap="square">
            <a:spAutoFit/>
          </a:bodyPr>
          <a:lstStyle/>
          <a:p>
            <a:endParaRPr lang="tr-TR" dirty="0">
              <a:latin typeface="+mj-lt"/>
              <a:cs typeface="Arial" pitchFamily="34" charset="0"/>
            </a:endParaRPr>
          </a:p>
          <a:p>
            <a:pPr marL="285750" indent="-285750">
              <a:buClr>
                <a:srgbClr val="C00000"/>
              </a:buClr>
              <a:buFont typeface="Wingdings" pitchFamily="2" charset="2"/>
              <a:buChar char="§"/>
            </a:pPr>
            <a:r>
              <a:rPr lang="tr-TR" sz="2400" dirty="0" smtClean="0">
                <a:solidFill>
                  <a:srgbClr val="050578"/>
                </a:solidFill>
                <a:latin typeface="+mj-lt"/>
              </a:rPr>
              <a:t>İhracat </a:t>
            </a:r>
            <a:r>
              <a:rPr lang="tr-TR" sz="2400" dirty="0">
                <a:solidFill>
                  <a:srgbClr val="050578"/>
                </a:solidFill>
                <a:latin typeface="+mj-lt"/>
              </a:rPr>
              <a:t>bedellerinin bankacılık sistemiyle doğrudan ülkemize transferinin mümkün olmadığı Afganistan, Irak ve Libya’ya yapılan ihracat işlemlerinde ihracat bedelinin bankalarca tahsilinin;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dirty="0" smtClean="0">
                <a:solidFill>
                  <a:srgbClr val="050578"/>
                </a:solidFill>
                <a:latin typeface="+mj-lt"/>
              </a:rPr>
              <a:t>İthalatçının </a:t>
            </a:r>
            <a:r>
              <a:rPr lang="tr-TR" sz="2400" dirty="0">
                <a:solidFill>
                  <a:srgbClr val="050578"/>
                </a:solidFill>
                <a:latin typeface="+mj-lt"/>
              </a:rPr>
              <a:t>Türkiye’deki bankalarda bulunan hesaplarından transferi yoluyla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dirty="0" smtClean="0">
                <a:solidFill>
                  <a:srgbClr val="050578"/>
                </a:solidFill>
                <a:latin typeface="+mj-lt"/>
              </a:rPr>
              <a:t>veya İhracat </a:t>
            </a:r>
            <a:r>
              <a:rPr lang="tr-TR" sz="2400" dirty="0">
                <a:solidFill>
                  <a:srgbClr val="050578"/>
                </a:solidFill>
                <a:latin typeface="+mj-lt"/>
              </a:rPr>
              <a:t>bedelinin ihracat işlemiyle ilişkisi kurulmak şartıyla üçüncü bir ülkeden bankalar aracılığıyla transferi yoluyla </a:t>
            </a:r>
            <a:r>
              <a:rPr lang="tr-TR" sz="2400" dirty="0" smtClean="0">
                <a:solidFill>
                  <a:srgbClr val="050578"/>
                </a:solidFill>
                <a:latin typeface="+mj-lt"/>
              </a:rPr>
              <a:t>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dirty="0">
                <a:solidFill>
                  <a:srgbClr val="050578"/>
                </a:solidFill>
                <a:latin typeface="+mj-lt"/>
              </a:rPr>
              <a:t>v</a:t>
            </a:r>
            <a:r>
              <a:rPr lang="tr-TR" sz="2400" dirty="0" smtClean="0">
                <a:solidFill>
                  <a:srgbClr val="050578"/>
                </a:solidFill>
                <a:latin typeface="+mj-lt"/>
              </a:rPr>
              <a:t>eya ihracatçının </a:t>
            </a:r>
            <a:r>
              <a:rPr lang="tr-TR" sz="2400" dirty="0">
                <a:solidFill>
                  <a:srgbClr val="050578"/>
                </a:solidFill>
                <a:latin typeface="+mj-lt"/>
              </a:rPr>
              <a:t>yazılı beyanının yanı sıra işlemin niteliğine göre satış sözleşmesi ya da kesin satış faturası (veya proforma fatura) ile GB ibraz edilmek kaydıyla NBF aranmaksızın efektif olarak yapılması mümkündür</a:t>
            </a:r>
            <a:r>
              <a:rPr lang="tr-TR" sz="2400" dirty="0"/>
              <a:t>. </a:t>
            </a:r>
            <a:endParaRPr lang="tr-TR" sz="2400" dirty="0" smtClean="0">
              <a:solidFill>
                <a:srgbClr val="000078"/>
              </a:solidFill>
              <a:latin typeface="+mj-lt"/>
            </a:endParaRPr>
          </a:p>
          <a:p>
            <a:pPr marL="285750" indent="-285750">
              <a:buClr>
                <a:srgbClr val="C00000"/>
              </a:buClr>
              <a:buFont typeface="Wingdings" pitchFamily="2" charset="2"/>
              <a:buChar char="§"/>
            </a:pPr>
            <a:endParaRPr lang="tr-TR" dirty="0" smtClean="0">
              <a:solidFill>
                <a:srgbClr val="000078"/>
              </a:solidFill>
              <a:latin typeface="+mj-lt"/>
            </a:endParaRPr>
          </a:p>
          <a:p>
            <a:endParaRPr lang="tr-TR" dirty="0" smtClean="0"/>
          </a:p>
          <a:p>
            <a:endParaRPr lang="tr-TR" dirty="0"/>
          </a:p>
        </p:txBody>
      </p:sp>
    </p:spTree>
    <p:extLst>
      <p:ext uri="{BB962C8B-B14F-4D97-AF65-F5344CB8AC3E}">
        <p14:creationId xmlns:p14="http://schemas.microsoft.com/office/powerpoint/2010/main" val="375011649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323528" y="981427"/>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395536" y="971161"/>
            <a:ext cx="8496944" cy="5632311"/>
          </a:xfrm>
          <a:prstGeom prst="rect">
            <a:avLst/>
          </a:prstGeom>
        </p:spPr>
        <p:txBody>
          <a:bodyPr wrap="square">
            <a:spAutoFit/>
          </a:bodyPr>
          <a:lstStyle/>
          <a:p>
            <a:pPr algn="ctr"/>
            <a:endParaRPr lang="tr-TR" dirty="0">
              <a:latin typeface="+mj-lt"/>
              <a:cs typeface="Arial" pitchFamily="34" charset="0"/>
            </a:endParaRPr>
          </a:p>
          <a:p>
            <a:pPr marL="285750" indent="-285750">
              <a:buClr>
                <a:srgbClr val="C00000"/>
              </a:buClr>
              <a:buFont typeface="Wingdings" pitchFamily="2" charset="2"/>
              <a:buChar char="§"/>
            </a:pPr>
            <a:endParaRPr lang="tr-TR" dirty="0">
              <a:solidFill>
                <a:srgbClr val="000078"/>
              </a:solidFill>
              <a:latin typeface="+mj-lt"/>
              <a:cs typeface="Arial" panose="020B0604020202020204" pitchFamily="34" charset="0"/>
            </a:endParaRPr>
          </a:p>
          <a:p>
            <a:pPr marL="342900" lvl="0" indent="-342900">
              <a:lnSpc>
                <a:spcPct val="200000"/>
              </a:lnSpc>
              <a:buClr>
                <a:srgbClr val="C00000"/>
              </a:buClr>
              <a:buFont typeface="Wingdings" pitchFamily="2" charset="2"/>
              <a:buChar char="§"/>
            </a:pPr>
            <a:r>
              <a:rPr lang="tr-TR" sz="2400" dirty="0">
                <a:solidFill>
                  <a:srgbClr val="050578"/>
                </a:solidFill>
                <a:latin typeface="+mj-lt"/>
              </a:rPr>
              <a:t>Şirketlerin kur farkı zararı ile karşılaşmaması için mekanizma oluşturulmasında fayda </a:t>
            </a:r>
            <a:r>
              <a:rPr lang="tr-TR" sz="2400" dirty="0" smtClean="0">
                <a:solidFill>
                  <a:srgbClr val="050578"/>
                </a:solidFill>
                <a:latin typeface="+mj-lt"/>
              </a:rPr>
              <a:t>görülmektedir.</a:t>
            </a:r>
          </a:p>
          <a:p>
            <a:pPr marL="342900" lvl="0" indent="-342900">
              <a:lnSpc>
                <a:spcPct val="200000"/>
              </a:lnSpc>
              <a:buClr>
                <a:srgbClr val="C00000"/>
              </a:buClr>
              <a:buFont typeface="Wingdings" pitchFamily="2" charset="2"/>
              <a:buChar char="§"/>
            </a:pPr>
            <a:r>
              <a:rPr lang="tr-TR" sz="2400" dirty="0" smtClean="0">
                <a:solidFill>
                  <a:srgbClr val="050578"/>
                </a:solidFill>
                <a:latin typeface="+mj-lt"/>
              </a:rPr>
              <a:t>Şirketlerin kullanmakta oldukları yazılımları ,  döviz getirme </a:t>
            </a:r>
            <a:r>
              <a:rPr lang="tr-TR" sz="2400" dirty="0">
                <a:solidFill>
                  <a:srgbClr val="050578"/>
                </a:solidFill>
                <a:latin typeface="+mj-lt"/>
              </a:rPr>
              <a:t> </a:t>
            </a:r>
            <a:r>
              <a:rPr lang="tr-TR" sz="2400" dirty="0" smtClean="0">
                <a:solidFill>
                  <a:srgbClr val="050578"/>
                </a:solidFill>
                <a:latin typeface="+mj-lt"/>
              </a:rPr>
              <a:t>süresinin takibini elektronik ortamda yapabilir ve uyarı sistemi  kurulabilir  </a:t>
            </a:r>
            <a:endParaRPr lang="tr-TR" sz="2400" dirty="0">
              <a:solidFill>
                <a:srgbClr val="050578"/>
              </a:solidFill>
              <a:latin typeface="+mj-lt"/>
            </a:endParaRPr>
          </a:p>
          <a:p>
            <a:pPr>
              <a:lnSpc>
                <a:spcPct val="200000"/>
              </a:lnSpc>
            </a:pPr>
            <a:endParaRPr lang="tr-TR" sz="2400" dirty="0"/>
          </a:p>
          <a:p>
            <a:endParaRPr lang="tr-TR" dirty="0" smtClean="0"/>
          </a:p>
          <a:p>
            <a:endParaRPr lang="tr-TR" dirty="0"/>
          </a:p>
        </p:txBody>
      </p:sp>
    </p:spTree>
    <p:extLst>
      <p:ext uri="{BB962C8B-B14F-4D97-AF65-F5344CB8AC3E}">
        <p14:creationId xmlns:p14="http://schemas.microsoft.com/office/powerpoint/2010/main" val="81987102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323528" y="981427"/>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14673" y="220324"/>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smtClean="0">
                <a:solidFill>
                  <a:srgbClr val="C00000"/>
                </a:solidFill>
                <a:latin typeface="+mj-lt"/>
              </a:rPr>
              <a:t>DÜŞÜK TUTARLI İHRACATLAR İÇİN İSTİSNA</a:t>
            </a:r>
            <a:endParaRPr lang="tr-TR" sz="2400" b="1" dirty="0">
              <a:solidFill>
                <a:srgbClr val="C00000"/>
              </a:solidFill>
              <a:latin typeface="+mj-lt"/>
            </a:endParaRPr>
          </a:p>
        </p:txBody>
      </p:sp>
      <p:sp>
        <p:nvSpPr>
          <p:cNvPr id="2" name="Dikdörtgen 1"/>
          <p:cNvSpPr/>
          <p:nvPr/>
        </p:nvSpPr>
        <p:spPr>
          <a:xfrm>
            <a:off x="395536" y="971161"/>
            <a:ext cx="8496944" cy="4985980"/>
          </a:xfrm>
          <a:prstGeom prst="rect">
            <a:avLst/>
          </a:prstGeom>
        </p:spPr>
        <p:txBody>
          <a:bodyPr wrap="square">
            <a:spAutoFit/>
          </a:bodyPr>
          <a:lstStyle/>
          <a:p>
            <a:pPr algn="ctr"/>
            <a:endParaRPr lang="tr-TR" dirty="0">
              <a:latin typeface="+mj-lt"/>
              <a:cs typeface="Arial" pitchFamily="34" charset="0"/>
            </a:endParaRPr>
          </a:p>
          <a:p>
            <a:pPr marL="285750" indent="-285750">
              <a:buClr>
                <a:srgbClr val="C00000"/>
              </a:buClr>
              <a:buFont typeface="Wingdings" pitchFamily="2" charset="2"/>
              <a:buChar char="§"/>
            </a:pPr>
            <a:endParaRPr lang="tr-TR" sz="2400" dirty="0" smtClean="0">
              <a:solidFill>
                <a:srgbClr val="050578"/>
              </a:solidFill>
              <a:latin typeface="+mj-lt"/>
            </a:endParaRPr>
          </a:p>
          <a:p>
            <a:pPr marL="285750" indent="-285750">
              <a:buClr>
                <a:srgbClr val="C00000"/>
              </a:buClr>
              <a:buFont typeface="Wingdings" pitchFamily="2" charset="2"/>
              <a:buChar char="§"/>
            </a:pPr>
            <a:endParaRPr lang="tr-TR" sz="2400" dirty="0">
              <a:solidFill>
                <a:srgbClr val="050578"/>
              </a:solidFill>
              <a:latin typeface="+mj-lt"/>
            </a:endParaRPr>
          </a:p>
          <a:p>
            <a:pPr marL="285750" indent="-285750">
              <a:buClr>
                <a:srgbClr val="C00000"/>
              </a:buClr>
              <a:buFont typeface="Wingdings" pitchFamily="2" charset="2"/>
              <a:buChar char="§"/>
            </a:pPr>
            <a:r>
              <a:rPr lang="tr-TR" sz="2400" dirty="0" smtClean="0">
                <a:solidFill>
                  <a:srgbClr val="050578"/>
                </a:solidFill>
                <a:latin typeface="+mj-lt"/>
              </a:rPr>
              <a:t>İhracat </a:t>
            </a:r>
            <a:r>
              <a:rPr lang="tr-TR" sz="2400" dirty="0">
                <a:solidFill>
                  <a:srgbClr val="050578"/>
                </a:solidFill>
                <a:latin typeface="+mj-lt"/>
              </a:rPr>
              <a:t>bedellerinin yurda getirilmesi zorunluluğuna ilişkin İhracat Genelgesinde 4 Nisan 2019 tarihinde yapılan değişiklik ile; 5.000 USD veya karşılığı Türk lirasını geçmeyen tutardaki ihracat işlemlerinde bedellerin tamamının tasarrufu serbest hale getirilmiştir. Diğer bir ifadeyle, bu tutara kadar olan </a:t>
            </a:r>
            <a:r>
              <a:rPr lang="tr-TR" sz="2400" dirty="0" err="1">
                <a:solidFill>
                  <a:srgbClr val="050578"/>
                </a:solidFill>
                <a:latin typeface="+mj-lt"/>
              </a:rPr>
              <a:t>ihracatlarda</a:t>
            </a:r>
            <a:r>
              <a:rPr lang="tr-TR" sz="2400" dirty="0">
                <a:solidFill>
                  <a:srgbClr val="050578"/>
                </a:solidFill>
                <a:latin typeface="+mj-lt"/>
              </a:rPr>
              <a:t> ihracat bedelinin yurda getirilmesi veya getirilen dövizin TL’ye çevrilmesi zorunluluğu kaldırılmıştır</a:t>
            </a:r>
            <a:endParaRPr lang="tr-TR" sz="2400" dirty="0">
              <a:solidFill>
                <a:srgbClr val="000078"/>
              </a:solidFill>
              <a:latin typeface="+mj-lt"/>
              <a:cs typeface="Arial" panose="020B0604020202020204" pitchFamily="34" charset="0"/>
            </a:endParaRPr>
          </a:p>
          <a:p>
            <a:pPr>
              <a:lnSpc>
                <a:spcPct val="200000"/>
              </a:lnSpc>
            </a:pPr>
            <a:endParaRPr lang="tr-TR" sz="2400" dirty="0"/>
          </a:p>
          <a:p>
            <a:endParaRPr lang="tr-TR" dirty="0" smtClean="0"/>
          </a:p>
          <a:p>
            <a:endParaRPr lang="tr-TR" dirty="0"/>
          </a:p>
        </p:txBody>
      </p:sp>
    </p:spTree>
    <p:extLst>
      <p:ext uri="{BB962C8B-B14F-4D97-AF65-F5344CB8AC3E}">
        <p14:creationId xmlns:p14="http://schemas.microsoft.com/office/powerpoint/2010/main" val="195733865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395536" y="1052736"/>
            <a:ext cx="8568952"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2" name="Dikdörtgen 1"/>
          <p:cNvSpPr/>
          <p:nvPr/>
        </p:nvSpPr>
        <p:spPr>
          <a:xfrm>
            <a:off x="611560" y="836712"/>
            <a:ext cx="8136904" cy="5447645"/>
          </a:xfrm>
          <a:prstGeom prst="rect">
            <a:avLst/>
          </a:prstGeom>
        </p:spPr>
        <p:txBody>
          <a:bodyPr wrap="square">
            <a:spAutoFit/>
          </a:bodyPr>
          <a:lstStyle/>
          <a:p>
            <a:pPr marL="285750" indent="-285750">
              <a:buClr>
                <a:srgbClr val="C00000"/>
              </a:buClr>
              <a:buFont typeface="Wingdings" pitchFamily="2" charset="2"/>
              <a:buChar char="§"/>
            </a:pPr>
            <a:r>
              <a:rPr lang="tr-TR" sz="2400" dirty="0">
                <a:solidFill>
                  <a:srgbClr val="000078"/>
                </a:solidFill>
                <a:latin typeface="+mj-lt"/>
              </a:rPr>
              <a:t>İhracatçılarca ihracat bedeli olarak tahsil veya iştira için tevdi edilen banka veya şahıs çekinin bankalarca iştiraya alınması halinde:</a:t>
            </a:r>
            <a:endParaRPr lang="tr-TR" sz="2400" dirty="0">
              <a:solidFill>
                <a:srgbClr val="000078"/>
              </a:solidFill>
              <a:latin typeface="+mj-lt"/>
              <a:cs typeface="Arial" panose="020B0604020202020204" pitchFamily="34" charset="0"/>
            </a:endParaRPr>
          </a:p>
          <a:p>
            <a:pPr marL="285750" indent="-285750">
              <a:buClr>
                <a:srgbClr val="C00000"/>
              </a:buClr>
              <a:buFont typeface="Wingdings" pitchFamily="2" charset="2"/>
              <a:buChar char="§"/>
            </a:pPr>
            <a:r>
              <a:rPr lang="tr-TR" sz="2400" dirty="0">
                <a:solidFill>
                  <a:srgbClr val="000078"/>
                </a:solidFill>
                <a:latin typeface="+mj-lt"/>
              </a:rPr>
              <a:t>Çekin keşidecisi yurt dışındaki banka ise iştira anında DAB </a:t>
            </a:r>
            <a:r>
              <a:rPr lang="tr-TR" sz="2400" dirty="0" smtClean="0">
                <a:solidFill>
                  <a:srgbClr val="000078"/>
                </a:solidFill>
                <a:latin typeface="+mj-lt"/>
              </a:rPr>
              <a:t>düzenlenebilir</a:t>
            </a:r>
          </a:p>
          <a:p>
            <a:pPr marL="285750" indent="-285750">
              <a:buClr>
                <a:srgbClr val="C00000"/>
              </a:buClr>
              <a:buFont typeface="Wingdings" pitchFamily="2" charset="2"/>
              <a:buChar char="§"/>
            </a:pPr>
            <a:r>
              <a:rPr lang="tr-TR" sz="2400" dirty="0" smtClean="0">
                <a:solidFill>
                  <a:srgbClr val="000078"/>
                </a:solidFill>
                <a:latin typeface="+mj-lt"/>
              </a:rPr>
              <a:t>Çekin </a:t>
            </a:r>
            <a:r>
              <a:rPr lang="tr-TR" sz="2400" dirty="0">
                <a:solidFill>
                  <a:srgbClr val="000078"/>
                </a:solidFill>
                <a:latin typeface="+mj-lt"/>
              </a:rPr>
              <a:t>keşidecisi şahıs ise çek karşılığı muhabir hesaplarına alacak geçmeden DAB düzenlenemez. </a:t>
            </a:r>
            <a:endParaRPr lang="tr-TR" sz="2400" dirty="0" smtClean="0">
              <a:solidFill>
                <a:srgbClr val="000078"/>
              </a:solidFill>
              <a:latin typeface="+mj-lt"/>
              <a:cs typeface="Arial" panose="020B0604020202020204" pitchFamily="34" charset="0"/>
            </a:endParaRPr>
          </a:p>
          <a:p>
            <a:pPr marL="285750" indent="-285750">
              <a:buClr>
                <a:srgbClr val="C00000"/>
              </a:buClr>
              <a:buFont typeface="Wingdings" pitchFamily="2" charset="2"/>
              <a:buChar char="§"/>
            </a:pPr>
            <a:r>
              <a:rPr lang="tr-TR" sz="2400" dirty="0">
                <a:solidFill>
                  <a:srgbClr val="000078"/>
                </a:solidFill>
                <a:latin typeface="+mj-lt"/>
              </a:rPr>
              <a:t>İhracat bedeli olarak tevdi edilen çeklerin yurda girişinde gümrük idarelerine beyan edilme zorunluluğu </a:t>
            </a:r>
            <a:r>
              <a:rPr lang="tr-TR" sz="2400" dirty="0" smtClean="0">
                <a:solidFill>
                  <a:srgbClr val="000078"/>
                </a:solidFill>
                <a:latin typeface="+mj-lt"/>
              </a:rPr>
              <a:t>yoktur. </a:t>
            </a:r>
          </a:p>
          <a:p>
            <a:pPr marL="285750" indent="-285750">
              <a:buClr>
                <a:srgbClr val="C00000"/>
              </a:buClr>
              <a:buFont typeface="Wingdings" pitchFamily="2" charset="2"/>
              <a:buChar char="§"/>
            </a:pPr>
            <a:r>
              <a:rPr lang="tr-TR" sz="2400" dirty="0">
                <a:solidFill>
                  <a:srgbClr val="000078"/>
                </a:solidFill>
                <a:latin typeface="+mj-lt"/>
              </a:rPr>
              <a:t>Türkiye’deki bankalarca düzenlenen çeklerin iştira edilerek ihracata ilişkin DAB düzenlenebilmesi için çeki düzenleyen bankanın çek bedelinin yurt dışından geldiğini belirten yazısı aranır. </a:t>
            </a:r>
            <a:endParaRPr lang="tr-TR" sz="2400" dirty="0" smtClean="0">
              <a:solidFill>
                <a:srgbClr val="000078"/>
              </a:solidFill>
              <a:latin typeface="+mj-lt"/>
              <a:cs typeface="Arial" panose="020B0604020202020204" pitchFamily="34" charset="0"/>
            </a:endParaRPr>
          </a:p>
          <a:p>
            <a:pPr marL="0"/>
            <a:endParaRPr lang="tr-TR" dirty="0" smtClean="0"/>
          </a:p>
          <a:p>
            <a:pPr marL="0"/>
            <a:endParaRPr lang="tr-TR" dirty="0"/>
          </a:p>
        </p:txBody>
      </p:sp>
      <p:sp>
        <p:nvSpPr>
          <p:cNvPr id="4" name="Rectangle 3"/>
          <p:cNvSpPr/>
          <p:nvPr/>
        </p:nvSpPr>
        <p:spPr>
          <a:xfrm>
            <a:off x="868485" y="126135"/>
            <a:ext cx="6857134" cy="461665"/>
          </a:xfrm>
          <a:prstGeom prst="rect">
            <a:avLst/>
          </a:prstGeom>
        </p:spPr>
        <p:txBody>
          <a:bodyPr wrap="none">
            <a:spAutoFit/>
          </a:bodyPr>
          <a:lstStyle/>
          <a:p>
            <a:pPr algn="ctr" eaLnBrk="0" hangingPunct="0">
              <a:defRPr/>
            </a:pPr>
            <a:r>
              <a:rPr lang="tr-TR" sz="2400" b="1" dirty="0" smtClean="0">
                <a:solidFill>
                  <a:srgbClr val="C00000"/>
                </a:solidFill>
                <a:latin typeface="+mj-lt"/>
                <a:ea typeface="+mj-ea"/>
                <a:cs typeface="Arial" pitchFamily="34" charset="0"/>
              </a:rPr>
              <a:t>İHRACAT BEDELİNİN DİĞER YÖNTEMLERLE </a:t>
            </a:r>
            <a:r>
              <a:rPr lang="tr-TR" sz="2400" b="1" dirty="0">
                <a:solidFill>
                  <a:srgbClr val="C00000"/>
                </a:solidFill>
                <a:latin typeface="+mj-lt"/>
                <a:ea typeface="+mj-ea"/>
                <a:cs typeface="Arial" pitchFamily="34" charset="0"/>
              </a:rPr>
              <a:t>TAHSİLATI</a:t>
            </a:r>
          </a:p>
        </p:txBody>
      </p:sp>
    </p:spTree>
    <p:extLst>
      <p:ext uri="{BB962C8B-B14F-4D97-AF65-F5344CB8AC3E}">
        <p14:creationId xmlns:p14="http://schemas.microsoft.com/office/powerpoint/2010/main" val="159553541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03040" y="908720"/>
            <a:ext cx="8101408"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13848" y="32507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755576" y="1117157"/>
            <a:ext cx="7992888" cy="4809009"/>
          </a:xfrm>
          <a:prstGeom prst="rect">
            <a:avLst/>
          </a:prstGeom>
        </p:spPr>
        <p:txBody>
          <a:bodyPr wrap="square">
            <a:spAutoFit/>
          </a:bodyPr>
          <a:lstStyle/>
          <a:p>
            <a:endParaRPr lang="tr-TR" dirty="0"/>
          </a:p>
          <a:p>
            <a:pPr marL="285750" lvl="1" indent="-285750" eaLnBrk="0" hangingPunct="0">
              <a:spcBef>
                <a:spcPts val="313"/>
              </a:spcBef>
              <a:buClr>
                <a:srgbClr val="C00000"/>
              </a:buClr>
              <a:buFont typeface="Wingdings" pitchFamily="2" charset="2"/>
              <a:buChar char="§"/>
            </a:pPr>
            <a:endParaRPr lang="tr-TR"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İthalatçının ödemesini müteakip doğrudan ve gecikmeksizin aracı bankaya transfer</a:t>
            </a:r>
          </a:p>
          <a:p>
            <a:pPr marL="342900" lvl="1" indent="-342900" eaLnBrk="0" hangingPunct="0">
              <a:spcBef>
                <a:spcPts val="313"/>
              </a:spcBef>
              <a:buClr>
                <a:srgbClr val="C00000"/>
              </a:buClr>
              <a:buFont typeface="Wingdings" pitchFamily="2" charset="2"/>
              <a:buChar char="§"/>
            </a:pPr>
            <a:r>
              <a:rPr lang="tr-TR" sz="2400" dirty="0" smtClean="0">
                <a:solidFill>
                  <a:srgbClr val="000078"/>
                </a:solidFill>
                <a:latin typeface="+mj-lt"/>
                <a:cs typeface="Arial" panose="020B0604020202020204" pitchFamily="34" charset="0"/>
              </a:rPr>
              <a:t>Bedellerin </a:t>
            </a:r>
            <a:r>
              <a:rPr lang="tr-TR" sz="2400" dirty="0">
                <a:solidFill>
                  <a:srgbClr val="000078"/>
                </a:solidFill>
                <a:latin typeface="+mj-lt"/>
                <a:cs typeface="Arial" panose="020B0604020202020204" pitchFamily="34" charset="0"/>
              </a:rPr>
              <a:t>fiili ihraç tarihinden itibaren en geç 180 gün içerisinde yurda getirilmesi</a:t>
            </a: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Bedellerin en az %80’inin bir bankaya satılması (Türk Lirasına çevrilmesi</a:t>
            </a:r>
            <a:r>
              <a:rPr lang="tr-TR" sz="2400" dirty="0" smtClean="0">
                <a:solidFill>
                  <a:srgbClr val="000078"/>
                </a:solidFill>
                <a:latin typeface="+mj-lt"/>
                <a:cs typeface="Arial" panose="020B0604020202020204" pitchFamily="34" charset="0"/>
              </a:rPr>
              <a:t>)</a:t>
            </a: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rPr>
              <a:t>İhracat işlemlerine ait sözleşmelerde bedellerin tahsili için fiili ihraç tarihinden itibaren 180 günden fazla vade öngörülmesi durumunda, bedellerin yurda getirilme süresi vade bitiminden itibaren 90 günü geçemez. </a:t>
            </a:r>
            <a:endParaRPr lang="tr-TR" sz="2400" dirty="0" smtClean="0">
              <a:solidFill>
                <a:srgbClr val="000078"/>
              </a:solidFill>
              <a:latin typeface="+mj-lt"/>
            </a:endParaRPr>
          </a:p>
          <a:p>
            <a:pPr marL="285750" indent="-285750">
              <a:buFont typeface="Arial" pitchFamily="34" charset="0"/>
              <a:buChar char="•"/>
            </a:pPr>
            <a:endParaRPr lang="tr-TR" dirty="0" smtClean="0"/>
          </a:p>
        </p:txBody>
      </p:sp>
    </p:spTree>
    <p:extLst>
      <p:ext uri="{BB962C8B-B14F-4D97-AF65-F5344CB8AC3E}">
        <p14:creationId xmlns:p14="http://schemas.microsoft.com/office/powerpoint/2010/main" val="340727231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395536" y="1052736"/>
            <a:ext cx="8568952"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2" name="Dikdörtgen 1"/>
          <p:cNvSpPr/>
          <p:nvPr/>
        </p:nvSpPr>
        <p:spPr>
          <a:xfrm>
            <a:off x="611560" y="836712"/>
            <a:ext cx="8136904" cy="4154984"/>
          </a:xfrm>
          <a:prstGeom prst="rect">
            <a:avLst/>
          </a:prstGeom>
        </p:spPr>
        <p:txBody>
          <a:bodyPr wrap="square">
            <a:spAutoFit/>
          </a:bodyPr>
          <a:lstStyle/>
          <a:p>
            <a:pPr marL="285750" indent="-285750">
              <a:buClr>
                <a:srgbClr val="C00000"/>
              </a:buClr>
              <a:buFont typeface="Wingdings" pitchFamily="2" charset="2"/>
              <a:buChar char="§"/>
            </a:pPr>
            <a:endParaRPr lang="tr-TR" sz="2400" dirty="0" smtClean="0">
              <a:solidFill>
                <a:srgbClr val="050578"/>
              </a:solidFill>
              <a:latin typeface="+mj-lt"/>
            </a:endParaRPr>
          </a:p>
          <a:p>
            <a:pPr marL="285750" indent="-285750">
              <a:buClr>
                <a:srgbClr val="C00000"/>
              </a:buClr>
              <a:buFont typeface="Wingdings" pitchFamily="2" charset="2"/>
              <a:buChar char="§"/>
            </a:pPr>
            <a:endParaRPr lang="tr-TR" sz="2400" dirty="0">
              <a:solidFill>
                <a:srgbClr val="050578"/>
              </a:solidFill>
              <a:latin typeface="+mj-lt"/>
            </a:endParaRPr>
          </a:p>
          <a:p>
            <a:pPr marL="285750" indent="-285750">
              <a:buClr>
                <a:srgbClr val="C00000"/>
              </a:buClr>
              <a:buFont typeface="Wingdings" pitchFamily="2" charset="2"/>
              <a:buChar char="§"/>
            </a:pPr>
            <a:r>
              <a:rPr lang="tr-TR" sz="2400" dirty="0" smtClean="0">
                <a:solidFill>
                  <a:srgbClr val="050578"/>
                </a:solidFill>
                <a:latin typeface="+mj-lt"/>
              </a:rPr>
              <a:t>İhracat </a:t>
            </a:r>
            <a:r>
              <a:rPr lang="tr-TR" sz="2400" dirty="0">
                <a:solidFill>
                  <a:srgbClr val="050578"/>
                </a:solidFill>
                <a:latin typeface="+mj-lt"/>
              </a:rPr>
              <a:t>bedelinin kredi kartıyla tahsil edildiği işlemlerde, kredi kartının yurt dışından verilmiş olduğunun tespiti şarttır. Bu işlemlerde, fiş (slip) bedelinin ihracatçıya ödendiği tarih itibarıyla talebe göre her bir fiş için ayrı ayrı ya da fiş bedellerinin tamamı için tek bir DAB düzenlenebilir. </a:t>
            </a:r>
            <a:endParaRPr lang="tr-TR" sz="2400" dirty="0" smtClean="0">
              <a:solidFill>
                <a:srgbClr val="050578"/>
              </a:solidFill>
              <a:latin typeface="+mj-lt"/>
            </a:endParaRPr>
          </a:p>
          <a:p>
            <a:pPr marL="285750" indent="-285750">
              <a:buClr>
                <a:srgbClr val="C00000"/>
              </a:buClr>
              <a:buFont typeface="Wingdings" pitchFamily="2" charset="2"/>
              <a:buChar char="§"/>
            </a:pPr>
            <a:r>
              <a:rPr lang="tr-TR" sz="2400" dirty="0">
                <a:solidFill>
                  <a:srgbClr val="000078"/>
                </a:solidFill>
                <a:latin typeface="+mj-lt"/>
              </a:rPr>
              <a:t>Fiş bedellerinin tamamı üzerinden tek bir </a:t>
            </a:r>
            <a:r>
              <a:rPr lang="tr-TR" sz="2400" dirty="0" err="1">
                <a:solidFill>
                  <a:srgbClr val="000078"/>
                </a:solidFill>
                <a:latin typeface="+mj-lt"/>
              </a:rPr>
              <a:t>DAB’ın</a:t>
            </a:r>
            <a:r>
              <a:rPr lang="tr-TR" sz="2400" dirty="0">
                <a:solidFill>
                  <a:srgbClr val="000078"/>
                </a:solidFill>
                <a:latin typeface="+mj-lt"/>
              </a:rPr>
              <a:t> düzenlendiği işlemlerde, peşin bedel hesabı diğer firmalara gerçekleştirilen ihracatla kapatılabilir. </a:t>
            </a:r>
            <a:endParaRPr lang="tr-TR" sz="2400" dirty="0" smtClean="0">
              <a:solidFill>
                <a:srgbClr val="000078"/>
              </a:solidFill>
              <a:latin typeface="+mj-lt"/>
            </a:endParaRPr>
          </a:p>
          <a:p>
            <a:pPr marL="0"/>
            <a:endParaRPr lang="tr-TR" sz="2400" dirty="0">
              <a:solidFill>
                <a:srgbClr val="000078"/>
              </a:solidFill>
              <a:latin typeface="+mj-lt"/>
            </a:endParaRPr>
          </a:p>
        </p:txBody>
      </p:sp>
      <p:sp>
        <p:nvSpPr>
          <p:cNvPr id="4" name="Rectangle 3"/>
          <p:cNvSpPr/>
          <p:nvPr/>
        </p:nvSpPr>
        <p:spPr>
          <a:xfrm>
            <a:off x="868485" y="126135"/>
            <a:ext cx="6857134" cy="461665"/>
          </a:xfrm>
          <a:prstGeom prst="rect">
            <a:avLst/>
          </a:prstGeom>
        </p:spPr>
        <p:txBody>
          <a:bodyPr wrap="none">
            <a:spAutoFit/>
          </a:bodyPr>
          <a:lstStyle/>
          <a:p>
            <a:pPr algn="ctr" eaLnBrk="0" hangingPunct="0">
              <a:defRPr/>
            </a:pPr>
            <a:r>
              <a:rPr lang="tr-TR" sz="2400" b="1" dirty="0" smtClean="0">
                <a:solidFill>
                  <a:srgbClr val="C00000"/>
                </a:solidFill>
                <a:latin typeface="+mj-lt"/>
                <a:ea typeface="+mj-ea"/>
                <a:cs typeface="Arial" pitchFamily="34" charset="0"/>
              </a:rPr>
              <a:t>İHRACAT BEDELİNİN DİĞER YÖNTEMLERLE </a:t>
            </a:r>
            <a:r>
              <a:rPr lang="tr-TR" sz="2400" b="1" dirty="0">
                <a:solidFill>
                  <a:srgbClr val="C00000"/>
                </a:solidFill>
                <a:latin typeface="+mj-lt"/>
                <a:ea typeface="+mj-ea"/>
                <a:cs typeface="Arial" pitchFamily="34" charset="0"/>
              </a:rPr>
              <a:t>TAHSİLATI</a:t>
            </a:r>
          </a:p>
        </p:txBody>
      </p:sp>
    </p:spTree>
    <p:extLst>
      <p:ext uri="{BB962C8B-B14F-4D97-AF65-F5344CB8AC3E}">
        <p14:creationId xmlns:p14="http://schemas.microsoft.com/office/powerpoint/2010/main" val="34942235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430" y="1835318"/>
            <a:ext cx="4283570" cy="321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457" name="1 Dikdörtgen"/>
          <p:cNvSpPr>
            <a:spLocks noChangeArrowheads="1"/>
          </p:cNvSpPr>
          <p:nvPr/>
        </p:nvSpPr>
        <p:spPr bwMode="auto">
          <a:xfrm>
            <a:off x="324290" y="1124744"/>
            <a:ext cx="4967790" cy="5256584"/>
          </a:xfrm>
          <a:prstGeom prst="rect">
            <a:avLst/>
          </a:prstGeom>
          <a:noFill/>
          <a:ln w="9525">
            <a:noFill/>
            <a:miter lim="800000"/>
            <a:headEnd/>
            <a:tailEnd/>
          </a:ln>
        </p:spPr>
        <p:txBody>
          <a:bodyPr wrap="square" lIns="36000" tIns="0" rIns="36000" bIns="0">
            <a:noAutofit/>
          </a:bodyPr>
          <a:lstStyle/>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Tebliğin Kapsamıyla İlgili Olanlar</a:t>
            </a:r>
          </a:p>
          <a:p>
            <a:pPr marL="0" lvl="1" indent="-182562" eaLnBrk="0" hangingPunct="0">
              <a:spcBef>
                <a:spcPts val="313"/>
              </a:spcBef>
            </a:pPr>
            <a:endParaRPr lang="tr-TR" sz="2400" dirty="0">
              <a:latin typeface="Arial" pitchFamily="34" charset="0"/>
              <a:cs typeface="Arial"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Transit ticaret, özel fatura ile ihracat (bavul ticareti) ve ETGB (mikro ihracat) kapsamında yapılan ihracat da bu Tebliğ kapsamında mı?</a:t>
            </a:r>
          </a:p>
          <a:p>
            <a:pPr marL="342900" indent="-342900">
              <a:buFont typeface="Arial" pitchFamily="34" charset="0"/>
              <a:buChar char="•"/>
            </a:pPr>
            <a:endParaRPr lang="tr-TR" sz="2400" dirty="0"/>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Hizmet ticareti de bu Tebliğ kapsamında mı?</a:t>
            </a:r>
          </a:p>
          <a:p>
            <a:endParaRPr lang="tr-TR" sz="2400" dirty="0"/>
          </a:p>
          <a:p>
            <a:r>
              <a:rPr lang="tr-TR" sz="2400" dirty="0">
                <a:solidFill>
                  <a:srgbClr val="000078"/>
                </a:solidFill>
                <a:latin typeface="+mj-lt"/>
                <a:cs typeface="Arial" panose="020B0604020202020204" pitchFamily="34" charset="0"/>
              </a:rPr>
              <a:t>Hayır, değildir.</a:t>
            </a:r>
          </a:p>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332656"/>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Tree>
    <p:extLst>
      <p:ext uri="{BB962C8B-B14F-4D97-AF65-F5344CB8AC3E}">
        <p14:creationId xmlns:p14="http://schemas.microsoft.com/office/powerpoint/2010/main" val="122750749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39552" y="1340768"/>
            <a:ext cx="8461448" cy="3845924"/>
          </a:xfrm>
          <a:prstGeom prst="rect">
            <a:avLst/>
          </a:prstGeom>
          <a:noFill/>
          <a:ln w="9525">
            <a:noFill/>
            <a:miter lim="800000"/>
            <a:headEnd/>
            <a:tailEnd/>
          </a:ln>
        </p:spPr>
        <p:txBody>
          <a:bodyPr wrap="square" lIns="36000" tIns="0" rIns="36000" bIns="0">
            <a:noAutofit/>
          </a:bodyPr>
          <a:lstStyle/>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Tebliğin Kapsamıyla İlgili Olanlar</a:t>
            </a:r>
          </a:p>
          <a:p>
            <a:pPr marL="285750" lvl="1" indent="-285750" eaLnBrk="0" hangingPunct="0">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Serbest bölgelerden yapılan ihracatlar Tebliğ kapsamında mıdır?</a:t>
            </a:r>
          </a:p>
          <a:p>
            <a:pPr marL="342900" indent="-342900">
              <a:buFont typeface="Arial" pitchFamily="34" charset="0"/>
              <a:buChar char="•"/>
            </a:pPr>
            <a:endParaRPr lang="tr-TR" sz="2400" dirty="0"/>
          </a:p>
          <a:p>
            <a:pPr marL="285750" lvl="1" indent="-285750" eaLnBrk="0" hangingPunct="0">
              <a:buClr>
                <a:srgbClr val="C00000"/>
              </a:buClr>
              <a:buFont typeface="Wingdings" pitchFamily="2" charset="2"/>
              <a:buChar char="§"/>
            </a:pPr>
            <a:r>
              <a:rPr lang="tr-TR" sz="2400" dirty="0">
                <a:solidFill>
                  <a:srgbClr val="050578"/>
                </a:solidFill>
                <a:latin typeface="+mj-lt"/>
              </a:rPr>
              <a:t>Serbest bölgelere yapılan ihracat işlemleri 2018-32/48 sayılı Tebliğ hükümleri kapsamındadır. </a:t>
            </a:r>
            <a:endParaRPr lang="tr-TR" sz="2400" dirty="0">
              <a:solidFill>
                <a:srgbClr val="050578"/>
              </a:solidFill>
              <a:latin typeface="+mj-lt"/>
              <a:cs typeface="Arial" panose="020B0604020202020204" pitchFamily="34" charset="0"/>
            </a:endParaRPr>
          </a:p>
        </p:txBody>
      </p:sp>
      <p:sp>
        <p:nvSpPr>
          <p:cNvPr id="3" name="Başlık 1"/>
          <p:cNvSpPr txBox="1">
            <a:spLocks/>
          </p:cNvSpPr>
          <p:nvPr/>
        </p:nvSpPr>
        <p:spPr>
          <a:xfrm>
            <a:off x="397348"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Tree>
    <p:extLst>
      <p:ext uri="{BB962C8B-B14F-4D97-AF65-F5344CB8AC3E}">
        <p14:creationId xmlns:p14="http://schemas.microsoft.com/office/powerpoint/2010/main" val="23607507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35602" y="1052736"/>
            <a:ext cx="8428886" cy="4752528"/>
          </a:xfrm>
          <a:prstGeom prst="rect">
            <a:avLst/>
          </a:prstGeom>
          <a:noFill/>
          <a:ln w="9525">
            <a:noFill/>
            <a:miter lim="800000"/>
            <a:headEnd/>
            <a:tailEnd/>
          </a:ln>
        </p:spPr>
        <p:txBody>
          <a:bodyPr wrap="square" lIns="36000" tIns="0" rIns="36000" bIns="0">
            <a:noAutofit/>
          </a:bodyPr>
          <a:lstStyle/>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Tebliğin Kapsamıyla İlgili </a:t>
            </a:r>
            <a:r>
              <a:rPr lang="tr-TR" sz="2400" dirty="0" smtClean="0">
                <a:solidFill>
                  <a:srgbClr val="000078"/>
                </a:solidFill>
                <a:latin typeface="+mj-lt"/>
                <a:cs typeface="Arial" panose="020B0604020202020204" pitchFamily="34" charset="0"/>
              </a:rPr>
              <a:t>Olanlar</a:t>
            </a:r>
          </a:p>
          <a:p>
            <a:pPr marL="0" lvl="1" eaLnBrk="0" hangingPunct="0">
              <a:buClr>
                <a:srgbClr val="C00000"/>
              </a:buClr>
            </a:pPr>
            <a:endParaRPr lang="tr-TR" sz="2400" dirty="0">
              <a:solidFill>
                <a:srgbClr val="000078"/>
              </a:solidFill>
              <a:latin typeface="+mj-lt"/>
              <a:cs typeface="Arial" panose="020B0604020202020204" pitchFamily="34" charset="0"/>
            </a:endParaRPr>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İhracat bedelinin bankaya satılması Türk Lirasına dönüştürülmesi anlamına mı gelir?</a:t>
            </a:r>
          </a:p>
          <a:p>
            <a:pPr marL="0" lvl="1" eaLnBrk="0" hangingPunct="0">
              <a:buClr>
                <a:srgbClr val="C00000"/>
              </a:buClr>
            </a:pPr>
            <a:endParaRPr lang="tr-TR" sz="2400" dirty="0" smtClean="0">
              <a:solidFill>
                <a:srgbClr val="000078"/>
              </a:solidFill>
              <a:latin typeface="+mj-lt"/>
              <a:cs typeface="Arial" panose="020B0604020202020204" pitchFamily="34" charset="0"/>
            </a:endParaRPr>
          </a:p>
          <a:p>
            <a:pPr marL="0" lvl="1" eaLnBrk="0" hangingPunct="0">
              <a:buClr>
                <a:srgbClr val="C00000"/>
              </a:buClr>
            </a:pPr>
            <a:r>
              <a:rPr lang="tr-TR" sz="2400" dirty="0" smtClean="0">
                <a:solidFill>
                  <a:srgbClr val="000078"/>
                </a:solidFill>
                <a:latin typeface="+mj-lt"/>
                <a:cs typeface="Arial" panose="020B0604020202020204" pitchFamily="34" charset="0"/>
              </a:rPr>
              <a:t>Evet</a:t>
            </a:r>
            <a:r>
              <a:rPr lang="tr-TR" sz="2400" dirty="0">
                <a:solidFill>
                  <a:srgbClr val="000078"/>
                </a:solidFill>
                <a:latin typeface="+mj-lt"/>
                <a:cs typeface="Arial" panose="020B0604020202020204" pitchFamily="34" charset="0"/>
              </a:rPr>
              <a:t>.</a:t>
            </a:r>
          </a:p>
          <a:p>
            <a:endParaRPr lang="tr-TR" sz="2400" dirty="0"/>
          </a:p>
          <a:p>
            <a:pPr marL="285750" lvl="1" indent="-285750" eaLnBrk="0" hangingPunct="0">
              <a:buClr>
                <a:srgbClr val="C00000"/>
              </a:buClr>
              <a:buFont typeface="Wingdings" pitchFamily="2" charset="2"/>
              <a:buChar char="§"/>
            </a:pPr>
            <a:r>
              <a:rPr lang="tr-TR" sz="2400" dirty="0">
                <a:solidFill>
                  <a:srgbClr val="000078"/>
                </a:solidFill>
                <a:latin typeface="+mj-lt"/>
                <a:cs typeface="Arial" panose="020B0604020202020204" pitchFamily="34" charset="0"/>
              </a:rPr>
              <a:t>İhracat bedelinin bankaya satılması işleminin Tebliğ’deki sürelerin son günü gerçekleştirilmesi mümkün müdür? Yoksa bedel gelir gelmez mi bankaya satışının gerçekleştirilmesi </a:t>
            </a:r>
            <a:r>
              <a:rPr lang="tr-TR" sz="2400" dirty="0" smtClean="0">
                <a:solidFill>
                  <a:srgbClr val="000078"/>
                </a:solidFill>
                <a:latin typeface="+mj-lt"/>
                <a:cs typeface="Arial" panose="020B0604020202020204" pitchFamily="34" charset="0"/>
              </a:rPr>
              <a:t>gerekir?</a:t>
            </a:r>
          </a:p>
          <a:p>
            <a:pPr marL="342900" indent="-342900">
              <a:buFont typeface="Wingdings" panose="05000000000000000000" pitchFamily="2" charset="2"/>
              <a:buChar char="v"/>
            </a:pPr>
            <a:endParaRPr lang="tr-TR" sz="2400" dirty="0" smtClean="0"/>
          </a:p>
          <a:p>
            <a:pPr marL="0" lvl="1" eaLnBrk="0" hangingPunct="0">
              <a:buClr>
                <a:srgbClr val="C00000"/>
              </a:buClr>
            </a:pPr>
            <a:r>
              <a:rPr lang="tr-TR" sz="2400" dirty="0" smtClean="0">
                <a:solidFill>
                  <a:srgbClr val="000078"/>
                </a:solidFill>
                <a:latin typeface="+mj-lt"/>
                <a:cs typeface="Arial" panose="020B0604020202020204" pitchFamily="34" charset="0"/>
              </a:rPr>
              <a:t>Evet, TL’ye çevirmek için vaktiniz var ama en geç 180 gün içinde satışı gerçekleştirilmeli.</a:t>
            </a:r>
          </a:p>
          <a:p>
            <a:pPr marL="0" lvl="1" indent="-182562" eaLnBrk="0" hangingPunct="0">
              <a:spcBef>
                <a:spcPts val="313"/>
              </a:spcBef>
            </a:pPr>
            <a:endParaRPr lang="tr-TR" sz="2400" dirty="0" smtClean="0">
              <a:latin typeface="Arial" pitchFamily="34" charset="0"/>
              <a:cs typeface="Arial" pitchFamily="34" charset="0"/>
            </a:endParaRPr>
          </a:p>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24481"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Tree>
    <p:extLst>
      <p:ext uri="{BB962C8B-B14F-4D97-AF65-F5344CB8AC3E}">
        <p14:creationId xmlns:p14="http://schemas.microsoft.com/office/powerpoint/2010/main" val="407625635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381951" y="116632"/>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
        <p:nvSpPr>
          <p:cNvPr id="2" name="Dikdörtgen 1"/>
          <p:cNvSpPr/>
          <p:nvPr/>
        </p:nvSpPr>
        <p:spPr>
          <a:xfrm>
            <a:off x="561065" y="931051"/>
            <a:ext cx="8064896" cy="5447645"/>
          </a:xfrm>
          <a:prstGeom prst="rect">
            <a:avLst/>
          </a:prstGeom>
        </p:spPr>
        <p:txBody>
          <a:bodyPr wrap="square">
            <a:spAutoFit/>
          </a:bodyPr>
          <a:lstStyle/>
          <a:p>
            <a:pPr marL="285750" indent="-285750">
              <a:buClr>
                <a:srgbClr val="C00000"/>
              </a:buClr>
              <a:buFont typeface="Wingdings" pitchFamily="2" charset="2"/>
              <a:buChar char="§"/>
            </a:pPr>
            <a:r>
              <a:rPr lang="tr-TR" sz="2400" dirty="0">
                <a:solidFill>
                  <a:srgbClr val="000078"/>
                </a:solidFill>
                <a:latin typeface="+mj-lt"/>
                <a:cs typeface="Arial" panose="020B0604020202020204" pitchFamily="34" charset="0"/>
              </a:rPr>
              <a:t>Bankaya Satışla İlgili Olanlar</a:t>
            </a:r>
          </a:p>
          <a:p>
            <a:pPr marL="342900" indent="-342900">
              <a:buFont typeface="Wingdings" panose="05000000000000000000" pitchFamily="2" charset="2"/>
              <a:buChar char="v"/>
            </a:pPr>
            <a:endParaRPr lang="tr-TR" sz="2400" dirty="0" smtClean="0"/>
          </a:p>
          <a:p>
            <a:pPr marL="285750" indent="-285750">
              <a:buClr>
                <a:srgbClr val="C00000"/>
              </a:buClr>
              <a:buFont typeface="Wingdings" pitchFamily="2" charset="2"/>
              <a:buChar char="§"/>
            </a:pPr>
            <a:r>
              <a:rPr lang="tr-TR" sz="2400" dirty="0" smtClean="0">
                <a:solidFill>
                  <a:srgbClr val="000078"/>
                </a:solidFill>
                <a:latin typeface="+mj-lt"/>
                <a:cs typeface="Arial" panose="020B0604020202020204" pitchFamily="34" charset="0"/>
              </a:rPr>
              <a:t>Söz </a:t>
            </a:r>
            <a:r>
              <a:rPr lang="tr-TR" sz="2400" dirty="0">
                <a:solidFill>
                  <a:srgbClr val="000078"/>
                </a:solidFill>
                <a:latin typeface="+mj-lt"/>
                <a:cs typeface="Arial" panose="020B0604020202020204" pitchFamily="34" charset="0"/>
              </a:rPr>
              <a:t>konusu Tebliğ’de en az %80’inin bir bankaya satılmasının zorunlu olduğu ifade edilen bedel GB üzerinde yazılı olan tutarı mı yoksa yurda getirilen tutarı mı ifade ediyor? Eğer GB üzerindeki tutar ise, bu durum “Terkin” başlıklı 10 uncu maddede yer alan %10’luk oran ile çelişmiyor mu?</a:t>
            </a:r>
          </a:p>
          <a:p>
            <a:pPr marL="285750" indent="-285750" algn="just">
              <a:buFont typeface="Arial" pitchFamily="34" charset="0"/>
              <a:buChar char="•"/>
            </a:pPr>
            <a:endParaRPr lang="tr-TR" sz="2400" dirty="0"/>
          </a:p>
          <a:p>
            <a:pPr>
              <a:buClr>
                <a:srgbClr val="C00000"/>
              </a:buClr>
            </a:pPr>
            <a:r>
              <a:rPr lang="tr-TR" sz="2400" dirty="0">
                <a:solidFill>
                  <a:srgbClr val="000078"/>
                </a:solidFill>
                <a:latin typeface="+mj-lt"/>
                <a:cs typeface="Arial" panose="020B0604020202020204" pitchFamily="34" charset="0"/>
              </a:rPr>
              <a:t>GB üzerinde yazılı olan tutar üzerinden hesaplanacak. Bedellerin tümünün getirilmesi esas olmakla birlikte terkin için en fazla %10 noksanlık öngörüldüğünden en az %90’ı gelecek, noksanlığa bakılmaksızın GB üzerindeki tutarın en az %80’i bankaya satılacak. </a:t>
            </a:r>
          </a:p>
          <a:p>
            <a:pPr marL="0"/>
            <a:endParaRPr lang="tr-TR" dirty="0" smtClean="0"/>
          </a:p>
          <a:p>
            <a:pPr marL="0"/>
            <a:endParaRPr lang="tr-TR" dirty="0"/>
          </a:p>
        </p:txBody>
      </p:sp>
    </p:spTree>
    <p:extLst>
      <p:ext uri="{BB962C8B-B14F-4D97-AF65-F5344CB8AC3E}">
        <p14:creationId xmlns:p14="http://schemas.microsoft.com/office/powerpoint/2010/main" val="375863443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288430"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
        <p:nvSpPr>
          <p:cNvPr id="2" name="Dikdörtgen 1"/>
          <p:cNvSpPr/>
          <p:nvPr/>
        </p:nvSpPr>
        <p:spPr>
          <a:xfrm>
            <a:off x="611560" y="1340768"/>
            <a:ext cx="7848872" cy="5078313"/>
          </a:xfrm>
          <a:prstGeom prst="rect">
            <a:avLst/>
          </a:prstGeom>
        </p:spPr>
        <p:txBody>
          <a:bodyPr wrap="square">
            <a:spAutoFit/>
          </a:bodyPr>
          <a:lstStyle/>
          <a:p>
            <a:pPr marL="285750" indent="-285750">
              <a:buClr>
                <a:srgbClr val="C00000"/>
              </a:buClr>
              <a:buFont typeface="Wingdings" pitchFamily="2" charset="2"/>
              <a:buChar char="§"/>
            </a:pPr>
            <a:r>
              <a:rPr lang="tr-TR" sz="2400" dirty="0">
                <a:solidFill>
                  <a:srgbClr val="000078"/>
                </a:solidFill>
                <a:latin typeface="+mj-lt"/>
                <a:cs typeface="Arial" panose="020B0604020202020204" pitchFamily="34" charset="0"/>
              </a:rPr>
              <a:t>Mahsup ve İndirimle  İlgili Olanlar</a:t>
            </a:r>
          </a:p>
          <a:p>
            <a:pPr marL="342900" indent="-342900">
              <a:buFont typeface="Wingdings" panose="05000000000000000000" pitchFamily="2" charset="2"/>
              <a:buChar char="v"/>
            </a:pPr>
            <a:endParaRPr lang="tr-TR" sz="2400" dirty="0" smtClean="0"/>
          </a:p>
          <a:p>
            <a:pPr marL="285750" indent="-285750">
              <a:buClr>
                <a:srgbClr val="C00000"/>
              </a:buClr>
              <a:buFont typeface="Wingdings" pitchFamily="2" charset="2"/>
              <a:buChar char="§"/>
            </a:pPr>
            <a:r>
              <a:rPr lang="tr-TR" sz="2400" dirty="0">
                <a:solidFill>
                  <a:srgbClr val="000078"/>
                </a:solidFill>
                <a:latin typeface="+mj-lt"/>
                <a:cs typeface="Arial" panose="020B0604020202020204" pitchFamily="34" charset="0"/>
              </a:rPr>
              <a:t>İhracata yönelik ithalat yapılması durumunda bu bedellerin mahsubu mümkün mü?</a:t>
            </a:r>
          </a:p>
          <a:p>
            <a:pPr>
              <a:buClr>
                <a:srgbClr val="C00000"/>
              </a:buClr>
            </a:pPr>
            <a:endParaRPr lang="tr-TR" sz="2400" dirty="0" smtClean="0">
              <a:solidFill>
                <a:srgbClr val="000078"/>
              </a:solidFill>
              <a:latin typeface="+mj-lt"/>
              <a:cs typeface="Arial" panose="020B0604020202020204" pitchFamily="34" charset="0"/>
            </a:endParaRPr>
          </a:p>
          <a:p>
            <a:pPr>
              <a:buClr>
                <a:srgbClr val="C00000"/>
              </a:buClr>
            </a:pPr>
            <a:r>
              <a:rPr lang="tr-TR" sz="2400" dirty="0" smtClean="0">
                <a:solidFill>
                  <a:srgbClr val="000078"/>
                </a:solidFill>
                <a:latin typeface="+mj-lt"/>
                <a:cs typeface="Arial" panose="020B0604020202020204" pitchFamily="34" charset="0"/>
              </a:rPr>
              <a:t>     Evet</a:t>
            </a:r>
            <a:r>
              <a:rPr lang="tr-TR" sz="2400" dirty="0">
                <a:solidFill>
                  <a:srgbClr val="000078"/>
                </a:solidFill>
                <a:latin typeface="+mj-lt"/>
                <a:cs typeface="Arial" panose="020B0604020202020204" pitchFamily="34" charset="0"/>
              </a:rPr>
              <a:t>, mümkün. Zaten sunumda bir örneğine yer verildi.</a:t>
            </a:r>
          </a:p>
          <a:p>
            <a:pPr marL="0"/>
            <a:endParaRPr lang="tr-TR" sz="2400" dirty="0"/>
          </a:p>
          <a:p>
            <a:pPr marL="285750" indent="-285750">
              <a:buClr>
                <a:srgbClr val="C00000"/>
              </a:buClr>
              <a:buFont typeface="Wingdings" pitchFamily="2" charset="2"/>
              <a:buChar char="§"/>
            </a:pPr>
            <a:r>
              <a:rPr lang="tr-TR" sz="2400" dirty="0">
                <a:solidFill>
                  <a:srgbClr val="000078"/>
                </a:solidFill>
                <a:latin typeface="+mj-lt"/>
                <a:cs typeface="Arial" panose="020B0604020202020204" pitchFamily="34" charset="0"/>
              </a:rPr>
              <a:t>Kredi ödemesi için kullanılacak ihracat bedelinin de TL’ye çevrilmesi zorunlu mu?</a:t>
            </a:r>
          </a:p>
          <a:p>
            <a:pPr marL="0"/>
            <a:endParaRPr lang="tr-TR" sz="2400" dirty="0">
              <a:solidFill>
                <a:srgbClr val="000078"/>
              </a:solidFill>
              <a:latin typeface="+mj-lt"/>
              <a:cs typeface="Arial" panose="020B0604020202020204" pitchFamily="34" charset="0"/>
            </a:endParaRPr>
          </a:p>
          <a:p>
            <a:pPr marL="0"/>
            <a:r>
              <a:rPr lang="tr-TR" sz="2400" dirty="0">
                <a:solidFill>
                  <a:srgbClr val="000078"/>
                </a:solidFill>
                <a:latin typeface="+mj-lt"/>
                <a:cs typeface="Arial" panose="020B0604020202020204" pitchFamily="34" charset="0"/>
              </a:rPr>
              <a:t>     Hayır, değil. Mahsup imkanı var.</a:t>
            </a:r>
          </a:p>
          <a:p>
            <a:pPr marL="342900" indent="-342900">
              <a:buFont typeface="Wingdings" panose="05000000000000000000" pitchFamily="2" charset="2"/>
              <a:buChar char="v"/>
            </a:pPr>
            <a:endParaRPr lang="tr-TR" sz="2400" dirty="0"/>
          </a:p>
          <a:p>
            <a:pPr marL="0"/>
            <a:endParaRPr lang="tr-TR" dirty="0" smtClean="0"/>
          </a:p>
          <a:p>
            <a:pPr marL="0"/>
            <a:endParaRPr lang="tr-TR" dirty="0"/>
          </a:p>
        </p:txBody>
      </p:sp>
    </p:spTree>
    <p:extLst>
      <p:ext uri="{BB962C8B-B14F-4D97-AF65-F5344CB8AC3E}">
        <p14:creationId xmlns:p14="http://schemas.microsoft.com/office/powerpoint/2010/main" val="41233408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397348"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
        <p:nvSpPr>
          <p:cNvPr id="2" name="Dikdörtgen 1"/>
          <p:cNvSpPr/>
          <p:nvPr/>
        </p:nvSpPr>
        <p:spPr>
          <a:xfrm>
            <a:off x="397348" y="1418866"/>
            <a:ext cx="4894732" cy="3877985"/>
          </a:xfrm>
          <a:prstGeom prst="rect">
            <a:avLst/>
          </a:prstGeom>
        </p:spPr>
        <p:txBody>
          <a:bodyPr wrap="square">
            <a:spAutoFit/>
          </a:bodyPr>
          <a:lstStyle/>
          <a:p>
            <a:pPr marL="285750" indent="-285750">
              <a:buFont typeface="Arial" pitchFamily="34" charset="0"/>
              <a:buChar char="•"/>
            </a:pPr>
            <a:endParaRPr lang="tr-TR" dirty="0" smtClean="0"/>
          </a:p>
          <a:p>
            <a:pPr marL="285750" indent="-285750">
              <a:buClr>
                <a:srgbClr val="C00000"/>
              </a:buClr>
              <a:buFont typeface="Wingdings" pitchFamily="2" charset="2"/>
              <a:buChar char="§"/>
            </a:pPr>
            <a:r>
              <a:rPr lang="tr-TR" sz="2400" dirty="0">
                <a:solidFill>
                  <a:srgbClr val="000078"/>
                </a:solidFill>
                <a:latin typeface="+mj-lt"/>
                <a:cs typeface="Arial" panose="020B0604020202020204" pitchFamily="34" charset="0"/>
              </a:rPr>
              <a:t>Bedellerin Tahsiline  İlişkin Olanlar</a:t>
            </a:r>
          </a:p>
          <a:p>
            <a:endParaRPr lang="tr-TR" sz="2400" dirty="0"/>
          </a:p>
          <a:p>
            <a:pPr marL="285750" indent="-285750">
              <a:buClr>
                <a:srgbClr val="C00000"/>
              </a:buClr>
              <a:buFont typeface="Wingdings" pitchFamily="2" charset="2"/>
              <a:buChar char="§"/>
            </a:pPr>
            <a:r>
              <a:rPr lang="tr-TR" sz="2400" dirty="0">
                <a:solidFill>
                  <a:srgbClr val="000078"/>
                </a:solidFill>
                <a:latin typeface="+mj-lt"/>
                <a:cs typeface="Arial" panose="020B0604020202020204" pitchFamily="34" charset="0"/>
              </a:rPr>
              <a:t>100.000 ABD doları altındaki bedelleri yurda getirecek miyiz?</a:t>
            </a:r>
          </a:p>
          <a:p>
            <a:pPr marL="285750" indent="-285750">
              <a:buFont typeface="Arial" pitchFamily="34" charset="0"/>
              <a:buChar char="•"/>
            </a:pPr>
            <a:endParaRPr lang="tr-TR" sz="2400" dirty="0">
              <a:latin typeface="Calibri"/>
              <a:ea typeface="Calibri"/>
              <a:cs typeface="Times New Roman"/>
            </a:endParaRPr>
          </a:p>
          <a:p>
            <a:pPr marL="0"/>
            <a:r>
              <a:rPr lang="tr-TR" sz="2400" dirty="0" smtClean="0">
                <a:solidFill>
                  <a:srgbClr val="000078"/>
                </a:solidFill>
                <a:latin typeface="+mj-lt"/>
                <a:cs typeface="Arial" panose="020B0604020202020204" pitchFamily="34" charset="0"/>
              </a:rPr>
              <a:t>Evet </a:t>
            </a:r>
            <a:r>
              <a:rPr lang="tr-TR" sz="2400" dirty="0">
                <a:solidFill>
                  <a:srgbClr val="000078"/>
                </a:solidFill>
                <a:latin typeface="+mj-lt"/>
                <a:cs typeface="Arial" panose="020B0604020202020204" pitchFamily="34" charset="0"/>
              </a:rPr>
              <a:t>getirilecek. Eskisi gibi bir terkin limiti bulunmamakta, en fazla %10’a kadar noksanlık olabilir.</a:t>
            </a:r>
          </a:p>
          <a:p>
            <a:pPr marL="0"/>
            <a:endParaRPr lang="tr-TR" dirty="0" smtClean="0"/>
          </a:p>
          <a:p>
            <a:pPr marL="0"/>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844862"/>
            <a:ext cx="3204356" cy="283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782631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390677"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
        <p:nvSpPr>
          <p:cNvPr id="2" name="Dikdörtgen 1"/>
          <p:cNvSpPr/>
          <p:nvPr/>
        </p:nvSpPr>
        <p:spPr>
          <a:xfrm>
            <a:off x="611560" y="1042183"/>
            <a:ext cx="7992888" cy="5170646"/>
          </a:xfrm>
          <a:prstGeom prst="rect">
            <a:avLst/>
          </a:prstGeom>
        </p:spPr>
        <p:txBody>
          <a:bodyPr wrap="square">
            <a:spAutoFit/>
          </a:bodyPr>
          <a:lstStyle/>
          <a:p>
            <a:pPr marL="285750" indent="-285750">
              <a:buClr>
                <a:srgbClr val="C00000"/>
              </a:buClr>
              <a:buFont typeface="Wingdings" pitchFamily="2" charset="2"/>
              <a:buChar char="§"/>
            </a:pPr>
            <a:r>
              <a:rPr lang="tr-TR" sz="2400" dirty="0" smtClean="0">
                <a:solidFill>
                  <a:srgbClr val="000078"/>
                </a:solidFill>
                <a:latin typeface="+mj-lt"/>
                <a:cs typeface="Arial" panose="020B0604020202020204" pitchFamily="34" charset="0"/>
              </a:rPr>
              <a:t>Yaptırıma İlişkin Olanlar</a:t>
            </a:r>
          </a:p>
          <a:p>
            <a:pPr marL="342900" indent="-342900">
              <a:buFont typeface="Wingdings" panose="05000000000000000000" pitchFamily="2" charset="2"/>
              <a:buChar char="v"/>
            </a:pPr>
            <a:endParaRPr lang="tr-TR" sz="2400" dirty="0" smtClean="0"/>
          </a:p>
          <a:p>
            <a:pPr marL="285750" indent="-285750">
              <a:buClr>
                <a:srgbClr val="C00000"/>
              </a:buClr>
              <a:buFont typeface="Wingdings" pitchFamily="2" charset="2"/>
              <a:buChar char="§"/>
            </a:pPr>
            <a:r>
              <a:rPr lang="tr-TR" sz="2400" dirty="0" smtClean="0">
                <a:solidFill>
                  <a:srgbClr val="000078"/>
                </a:solidFill>
                <a:latin typeface="+mj-lt"/>
                <a:cs typeface="Arial" panose="020B0604020202020204" pitchFamily="34" charset="0"/>
              </a:rPr>
              <a:t>Tebliğ’e aykırılık durumunda bunun yaptırımı ne olacak?</a:t>
            </a:r>
          </a:p>
          <a:p>
            <a:endParaRPr lang="tr-TR" sz="2400" dirty="0" smtClean="0"/>
          </a:p>
          <a:p>
            <a:r>
              <a:rPr lang="tr-TR" sz="2400" dirty="0" smtClean="0">
                <a:solidFill>
                  <a:srgbClr val="000078"/>
                </a:solidFill>
                <a:latin typeface="+mj-lt"/>
              </a:rPr>
              <a:t>Tebliğ’de </a:t>
            </a:r>
            <a:r>
              <a:rPr lang="tr-TR" sz="2400" dirty="0">
                <a:solidFill>
                  <a:srgbClr val="000078"/>
                </a:solidFill>
                <a:latin typeface="+mj-lt"/>
              </a:rPr>
              <a:t>özel bir müeyyide hükmü yer almamaktadır. Diğer taraftan, </a:t>
            </a:r>
            <a:r>
              <a:rPr lang="tr-TR" sz="2400" b="1" dirty="0">
                <a:solidFill>
                  <a:srgbClr val="000078"/>
                </a:solidFill>
                <a:latin typeface="+mj-lt"/>
                <a:hlinkClick r:id="rId3"/>
              </a:rPr>
              <a:t>1567 sayılı Türk Parası Kıymetini Koruma Hakkında Kanunun</a:t>
            </a:r>
            <a:r>
              <a:rPr lang="tr-TR" sz="2400" dirty="0">
                <a:solidFill>
                  <a:srgbClr val="000078"/>
                </a:solidFill>
                <a:latin typeface="+mj-lt"/>
              </a:rPr>
              <a:t> 3 üncü maddesine göre, her türlü mal, kıymet, hizmet ve sermaye ithal ve ihraç edenler veya bu işlere aracılık edenlerden bu işlemlerinden doğan alacaklarını tayin edilen süreler içinde yurda getirmeyenler, yurda getirmekle yükümlü oldukları kıymetlerin rayiç bedelinin %5’i kadar idarî para cezasıyla cezalandırılırlar. İdarî para cezasına ilişkin karar kesinleşinceye kadar alacaklarını yurda getirenlere, anılan</a:t>
            </a:r>
            <a:endParaRPr lang="tr-TR" sz="2400" dirty="0" smtClean="0">
              <a:latin typeface="+mj-lt"/>
            </a:endParaRPr>
          </a:p>
          <a:p>
            <a:pPr marL="0"/>
            <a:endParaRPr lang="tr-TR" dirty="0"/>
          </a:p>
        </p:txBody>
      </p:sp>
    </p:spTree>
    <p:extLst>
      <p:ext uri="{BB962C8B-B14F-4D97-AF65-F5344CB8AC3E}">
        <p14:creationId xmlns:p14="http://schemas.microsoft.com/office/powerpoint/2010/main" val="16224030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390677" y="18864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SIKÇA SORULAN SORULAR</a:t>
            </a:r>
          </a:p>
        </p:txBody>
      </p:sp>
      <p:sp>
        <p:nvSpPr>
          <p:cNvPr id="2" name="Dikdörtgen 1"/>
          <p:cNvSpPr/>
          <p:nvPr/>
        </p:nvSpPr>
        <p:spPr>
          <a:xfrm>
            <a:off x="611560" y="1042183"/>
            <a:ext cx="7992888" cy="5170646"/>
          </a:xfrm>
          <a:prstGeom prst="rect">
            <a:avLst/>
          </a:prstGeom>
        </p:spPr>
        <p:txBody>
          <a:bodyPr wrap="square">
            <a:spAutoFit/>
          </a:bodyPr>
          <a:lstStyle/>
          <a:p>
            <a:pPr marL="285750" indent="-285750">
              <a:buClr>
                <a:srgbClr val="C00000"/>
              </a:buClr>
              <a:buFont typeface="Wingdings" pitchFamily="2" charset="2"/>
              <a:buChar char="§"/>
            </a:pPr>
            <a:r>
              <a:rPr lang="tr-TR" sz="2400" dirty="0" smtClean="0">
                <a:solidFill>
                  <a:srgbClr val="000078"/>
                </a:solidFill>
                <a:latin typeface="+mj-lt"/>
                <a:cs typeface="Arial" panose="020B0604020202020204" pitchFamily="34" charset="0"/>
              </a:rPr>
              <a:t>Yaptırıma İlişkin Olanlar</a:t>
            </a:r>
          </a:p>
          <a:p>
            <a:pPr marL="342900" indent="-342900">
              <a:buFont typeface="Wingdings" panose="05000000000000000000" pitchFamily="2" charset="2"/>
              <a:buChar char="v"/>
            </a:pPr>
            <a:endParaRPr lang="tr-TR" sz="2400" dirty="0" smtClean="0"/>
          </a:p>
          <a:p>
            <a:pPr>
              <a:buClr>
                <a:srgbClr val="C00000"/>
              </a:buClr>
            </a:pPr>
            <a:r>
              <a:rPr lang="tr-TR" sz="2400" dirty="0" smtClean="0">
                <a:solidFill>
                  <a:srgbClr val="000078"/>
                </a:solidFill>
                <a:latin typeface="+mj-lt"/>
              </a:rPr>
              <a:t>Kanun’un </a:t>
            </a:r>
            <a:r>
              <a:rPr lang="tr-TR" sz="2400" dirty="0">
                <a:solidFill>
                  <a:srgbClr val="000078"/>
                </a:solidFill>
                <a:latin typeface="+mj-lt"/>
              </a:rPr>
              <a:t>birinci fıkra hükmüne göre (yeniden değerleme ile yaklaşık 6.300 TL’den 55.000 TL’ye kadar idarî para cezası) idarî para cezası verilir. Ancak, verilecek idarî para cezası yurda getirilmesi gereken paranın %2,5’undan fazla olamaz. Diğer taraftan, ithalat, ihracat ve diğer kambiyo işlemlerinde döviz veya Türk Parası kaçırmak kastıyla muvazaalı işlemlerde bulunanlar, yurda getirmekle yükümlü oldukları veya kaçırdıkları kıymetlerin rayiç bedeli kadar idarî para cezasıyla cezalandırılırlar. Bu fiilin teşebbüs aşamasında kalması halinde verilecek ceza yarı oranında indirilir.</a:t>
            </a:r>
            <a:endParaRPr lang="tr-TR" sz="2400" dirty="0" smtClean="0">
              <a:solidFill>
                <a:srgbClr val="000078"/>
              </a:solidFill>
              <a:latin typeface="+mj-lt"/>
            </a:endParaRPr>
          </a:p>
          <a:p>
            <a:pPr marL="0"/>
            <a:endParaRPr lang="tr-TR" sz="2400" dirty="0" smtClean="0">
              <a:solidFill>
                <a:srgbClr val="000078"/>
              </a:solidFill>
              <a:latin typeface="+mj-lt"/>
            </a:endParaRPr>
          </a:p>
          <a:p>
            <a:pPr marL="0"/>
            <a:endParaRPr lang="tr-TR" dirty="0">
              <a:solidFill>
                <a:srgbClr val="000078"/>
              </a:solidFill>
              <a:latin typeface="+mj-lt"/>
            </a:endParaRPr>
          </a:p>
        </p:txBody>
      </p:sp>
    </p:spTree>
    <p:extLst>
      <p:ext uri="{BB962C8B-B14F-4D97-AF65-F5344CB8AC3E}">
        <p14:creationId xmlns:p14="http://schemas.microsoft.com/office/powerpoint/2010/main" val="26290776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257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503040" y="908720"/>
            <a:ext cx="8101408"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13848" y="325070"/>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557300" y="908720"/>
            <a:ext cx="7992888" cy="2623795"/>
          </a:xfrm>
          <a:prstGeom prst="rect">
            <a:avLst/>
          </a:prstGeom>
        </p:spPr>
        <p:txBody>
          <a:bodyPr wrap="square">
            <a:spAutoFit/>
          </a:bodyPr>
          <a:lstStyle/>
          <a:p>
            <a:pPr marL="0" lvl="1" eaLnBrk="0" hangingPunct="0">
              <a:spcBef>
                <a:spcPts val="313"/>
              </a:spcBef>
              <a:buClr>
                <a:srgbClr val="C00000"/>
              </a:buClr>
            </a:pPr>
            <a:endParaRPr lang="tr-TR"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smtClean="0">
                <a:solidFill>
                  <a:srgbClr val="000078"/>
                </a:solidFill>
                <a:latin typeface="+mj-lt"/>
              </a:rPr>
              <a:t>Öngörülen </a:t>
            </a:r>
            <a:r>
              <a:rPr lang="tr-TR" sz="2400" dirty="0">
                <a:solidFill>
                  <a:srgbClr val="000078"/>
                </a:solidFill>
                <a:latin typeface="+mj-lt"/>
              </a:rPr>
              <a:t>vadenin tespiti için ihracatçının yazılı beyanıyla birlikte vade içeren sözleşmenin ya da vadeyi tevsik </a:t>
            </a:r>
            <a:r>
              <a:rPr lang="tr-TR" sz="2400" dirty="0" smtClean="0">
                <a:solidFill>
                  <a:srgbClr val="000078"/>
                </a:solidFill>
                <a:latin typeface="+mj-lt"/>
              </a:rPr>
              <a:t>niteliğine haiz </a:t>
            </a:r>
            <a:r>
              <a:rPr lang="tr-TR" sz="2400" dirty="0">
                <a:solidFill>
                  <a:srgbClr val="000078"/>
                </a:solidFill>
                <a:latin typeface="+mj-lt"/>
              </a:rPr>
              <a:t>proforma fatura veya poliçenin aracı bankaya ibrazı zorunludur. </a:t>
            </a:r>
            <a:r>
              <a:rPr lang="tr-TR" sz="2400" dirty="0" smtClean="0">
                <a:solidFill>
                  <a:srgbClr val="000078"/>
                </a:solidFill>
                <a:latin typeface="+mj-lt"/>
              </a:rPr>
              <a:t> </a:t>
            </a:r>
            <a:r>
              <a:rPr lang="tr-TR" sz="2400" dirty="0">
                <a:solidFill>
                  <a:srgbClr val="000078"/>
                </a:solidFill>
                <a:latin typeface="+mj-lt"/>
              </a:rPr>
              <a:t>İhracat bedelinin satış tarihi </a:t>
            </a:r>
            <a:r>
              <a:rPr lang="tr-TR" sz="2400" dirty="0" err="1">
                <a:solidFill>
                  <a:srgbClr val="000078"/>
                </a:solidFill>
                <a:latin typeface="+mj-lt"/>
              </a:rPr>
              <a:t>DAB’ın</a:t>
            </a:r>
            <a:r>
              <a:rPr lang="tr-TR" sz="2400" dirty="0">
                <a:solidFill>
                  <a:srgbClr val="000078"/>
                </a:solidFill>
                <a:latin typeface="+mj-lt"/>
              </a:rPr>
              <a:t> düzenlendiği tarihtir. </a:t>
            </a:r>
            <a:endParaRPr lang="tr-TR" sz="2400" dirty="0">
              <a:solidFill>
                <a:srgbClr val="000078"/>
              </a:solidFill>
              <a:latin typeface="+mj-lt"/>
              <a:cs typeface="Arial" panose="020B0604020202020204" pitchFamily="34" charset="0"/>
            </a:endParaRPr>
          </a:p>
          <a:p>
            <a:endParaRPr lang="tr-TR" sz="2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922" y="3645024"/>
            <a:ext cx="322897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50954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397348"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396984" y="908720"/>
            <a:ext cx="8423488" cy="5624617"/>
          </a:xfrm>
          <a:prstGeom prst="rect">
            <a:avLst/>
          </a:prstGeom>
        </p:spPr>
        <p:txBody>
          <a:bodyPr wrap="square">
            <a:spAutoFit/>
          </a:bodyPr>
          <a:lstStyle/>
          <a:p>
            <a:pPr marL="285750" lvl="1" indent="-285750" eaLnBrk="0" hangingPunct="0">
              <a:spcBef>
                <a:spcPts val="313"/>
              </a:spcBef>
              <a:buClr>
                <a:srgbClr val="C00000"/>
              </a:buClr>
              <a:buFont typeface="Wingdings" pitchFamily="2" charset="2"/>
              <a:buChar char="§"/>
            </a:pPr>
            <a:r>
              <a:rPr lang="tr-TR" sz="2400" dirty="0" smtClean="0">
                <a:solidFill>
                  <a:srgbClr val="000078"/>
                </a:solidFill>
                <a:latin typeface="+mj-lt"/>
                <a:cs typeface="Arial" panose="020B0604020202020204" pitchFamily="34" charset="0"/>
              </a:rPr>
              <a:t>Peşin </a:t>
            </a:r>
            <a:r>
              <a:rPr lang="tr-TR" sz="2400" dirty="0">
                <a:solidFill>
                  <a:srgbClr val="000078"/>
                </a:solidFill>
                <a:latin typeface="+mj-lt"/>
                <a:cs typeface="Arial" panose="020B0604020202020204" pitchFamily="34" charset="0"/>
              </a:rPr>
              <a:t>Döviz</a:t>
            </a:r>
          </a:p>
          <a:p>
            <a:pPr marL="285750" lvl="1" indent="-285750" eaLnBrk="0" hangingPunct="0">
              <a:spcBef>
                <a:spcPts val="313"/>
              </a:spcBef>
              <a:buClr>
                <a:srgbClr val="C00000"/>
              </a:buClr>
              <a:buFont typeface="Wingdings" pitchFamily="2" charset="2"/>
              <a:buChar char="ü"/>
            </a:pPr>
            <a:endParaRPr lang="tr-TR"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Peşin döviz karşılığı ihracatın 24 ay içinde yapılması</a:t>
            </a: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DİİB ve VRHİB kapsamındaki hizmet ve faaliyetlerde kullanım süresi belge süresi </a:t>
            </a:r>
            <a:r>
              <a:rPr lang="tr-TR" sz="2400" dirty="0" smtClean="0">
                <a:solidFill>
                  <a:srgbClr val="000078"/>
                </a:solidFill>
                <a:latin typeface="+mj-lt"/>
                <a:cs typeface="Arial" panose="020B0604020202020204" pitchFamily="34" charset="0"/>
              </a:rPr>
              <a:t>kadardır (ek </a:t>
            </a:r>
            <a:r>
              <a:rPr lang="tr-TR" sz="2400" dirty="0">
                <a:solidFill>
                  <a:srgbClr val="000078"/>
                </a:solidFill>
                <a:latin typeface="+mj-lt"/>
                <a:cs typeface="Arial" panose="020B0604020202020204" pitchFamily="34" charset="0"/>
              </a:rPr>
              <a:t>süre dahil)</a:t>
            </a: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Tamamı tek seferde iade edilmeyen veya süresi içinde ihracatı yapılmayan peşin dövizler prefinansman hükümlerine </a:t>
            </a:r>
            <a:r>
              <a:rPr lang="tr-TR" sz="2400" dirty="0" smtClean="0">
                <a:solidFill>
                  <a:srgbClr val="000078"/>
                </a:solidFill>
                <a:latin typeface="+mj-lt"/>
                <a:cs typeface="Arial" panose="020B0604020202020204" pitchFamily="34" charset="0"/>
              </a:rPr>
              <a:t>tabidir</a:t>
            </a:r>
          </a:p>
          <a:p>
            <a:pPr marL="285750" lvl="1" indent="-285750" eaLnBrk="0" hangingPunct="0">
              <a:spcBef>
                <a:spcPts val="313"/>
              </a:spcBef>
              <a:buClr>
                <a:srgbClr val="C00000"/>
              </a:buClr>
              <a:buFont typeface="Wingdings" pitchFamily="2" charset="2"/>
              <a:buChar char="ü"/>
            </a:pPr>
            <a:r>
              <a:rPr lang="tr-TR" sz="2400" dirty="0" smtClean="0">
                <a:solidFill>
                  <a:srgbClr val="000078"/>
                </a:solidFill>
                <a:latin typeface="+mj-lt"/>
                <a:cs typeface="Arial" panose="020B0604020202020204" pitchFamily="34" charset="0"/>
              </a:rPr>
              <a:t>Peşin bedelin iadesine  ilişkin  KKDF mevzuat hükümleri saklıdır</a:t>
            </a:r>
          </a:p>
          <a:p>
            <a:pPr marL="285750" lvl="1" indent="-285750" eaLnBrk="0" hangingPunct="0">
              <a:spcBef>
                <a:spcPts val="313"/>
              </a:spcBef>
              <a:buClr>
                <a:srgbClr val="C00000"/>
              </a:buClr>
              <a:buFont typeface="Wingdings" pitchFamily="2" charset="2"/>
              <a:buChar char="ü"/>
            </a:pPr>
            <a:r>
              <a:rPr lang="tr-TR" sz="2400" dirty="0" smtClean="0">
                <a:solidFill>
                  <a:srgbClr val="000078"/>
                </a:solidFill>
                <a:latin typeface="+mj-lt"/>
                <a:cs typeface="Arial" panose="020B0604020202020204" pitchFamily="34" charset="0"/>
              </a:rPr>
              <a:t>Peşin bedeller gönderenin </a:t>
            </a:r>
            <a:r>
              <a:rPr lang="tr-TR" sz="2400" dirty="0" err="1" smtClean="0">
                <a:solidFill>
                  <a:srgbClr val="000078"/>
                </a:solidFill>
                <a:latin typeface="+mj-lt"/>
                <a:cs typeface="Arial" panose="020B0604020202020204" pitchFamily="34" charset="0"/>
              </a:rPr>
              <a:t>muvafakatı</a:t>
            </a:r>
            <a:r>
              <a:rPr lang="tr-TR" sz="2400" dirty="0" smtClean="0">
                <a:solidFill>
                  <a:srgbClr val="000078"/>
                </a:solidFill>
                <a:latin typeface="+mj-lt"/>
                <a:cs typeface="Arial" panose="020B0604020202020204" pitchFamily="34" charset="0"/>
              </a:rPr>
              <a:t> alınarak başka bir ihracatçıya devredilebilir. Devralan tekrar başka bir ihracatçıya devredemez</a:t>
            </a:r>
          </a:p>
          <a:p>
            <a:pPr marL="285750" lvl="1" indent="-285750" eaLnBrk="0" hangingPunct="0">
              <a:spcBef>
                <a:spcPts val="313"/>
              </a:spcBef>
              <a:buClr>
                <a:srgbClr val="C00000"/>
              </a:buClr>
              <a:buFont typeface="Wingdings" pitchFamily="2" charset="2"/>
              <a:buChar char="ü"/>
            </a:pPr>
            <a:r>
              <a:rPr lang="tr-TR" sz="2400" dirty="0" smtClean="0">
                <a:solidFill>
                  <a:srgbClr val="000078"/>
                </a:solidFill>
                <a:latin typeface="+mj-lt"/>
                <a:cs typeface="Arial" panose="020B0604020202020204" pitchFamily="34" charset="0"/>
              </a:rPr>
              <a:t>Kısmi devir yapılabilir</a:t>
            </a:r>
            <a:endParaRPr lang="tr-TR" dirty="0" smtClean="0"/>
          </a:p>
          <a:p>
            <a:pPr marL="342900" indent="-342900">
              <a:buFont typeface="Wingdings" panose="05000000000000000000" pitchFamily="2" charset="2"/>
              <a:buChar char="v"/>
            </a:pPr>
            <a:endParaRPr lang="tr-TR" dirty="0"/>
          </a:p>
          <a:p>
            <a:pPr marL="342900" indent="-342900">
              <a:buFont typeface="Wingdings" panose="05000000000000000000" pitchFamily="2" charset="2"/>
              <a:buChar char="v"/>
            </a:pPr>
            <a:endParaRPr lang="tr-TR" dirty="0" smtClean="0"/>
          </a:p>
          <a:p>
            <a:pPr marL="342900" indent="-342900">
              <a:buFont typeface="Wingdings" panose="05000000000000000000" pitchFamily="2" charset="2"/>
              <a:buChar char="v"/>
            </a:pPr>
            <a:endParaRPr lang="tr-TR" dirty="0"/>
          </a:p>
        </p:txBody>
      </p:sp>
    </p:spTree>
    <p:extLst>
      <p:ext uri="{BB962C8B-B14F-4D97-AF65-F5344CB8AC3E}">
        <p14:creationId xmlns:p14="http://schemas.microsoft.com/office/powerpoint/2010/main" val="185668781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469356"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2" name="Dikdörtgen 1"/>
          <p:cNvSpPr/>
          <p:nvPr/>
        </p:nvSpPr>
        <p:spPr>
          <a:xfrm>
            <a:off x="899592" y="1340767"/>
            <a:ext cx="6912768" cy="4439677"/>
          </a:xfrm>
          <a:prstGeom prst="rect">
            <a:avLst/>
          </a:prstGeom>
        </p:spPr>
        <p:txBody>
          <a:bodyPr wrap="square">
            <a:spAutoFit/>
          </a:bodyPr>
          <a:lstStyle/>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Özelliği Olan İhracat İçin Süreler</a:t>
            </a:r>
          </a:p>
          <a:p>
            <a:pPr marL="285750" indent="-285750">
              <a:buFont typeface="Arial" pitchFamily="34" charset="0"/>
              <a:buChar char="•"/>
            </a:pPr>
            <a:endParaRPr lang="tr-TR" sz="2400" dirty="0"/>
          </a:p>
          <a:p>
            <a:pPr marL="285750" indent="-285750">
              <a:buFont typeface="Arial" pitchFamily="34" charset="0"/>
              <a:buChar char="•"/>
            </a:pPr>
            <a:endParaRPr lang="tr-TR" sz="2400" dirty="0" smtClean="0"/>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Müteahhit firmalarca yapılacak ihracat (365 gün)</a:t>
            </a: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Konsinye yoluyla yapılacak ihracat (180 gün)</a:t>
            </a: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Uluslararası </a:t>
            </a:r>
            <a:r>
              <a:rPr lang="tr-TR" sz="2400" dirty="0" smtClean="0">
                <a:solidFill>
                  <a:srgbClr val="000078"/>
                </a:solidFill>
                <a:latin typeface="+mj-lt"/>
                <a:cs typeface="Arial" panose="020B0604020202020204" pitchFamily="34" charset="0"/>
              </a:rPr>
              <a:t>fuar, sergi ve haftalar (180 </a:t>
            </a:r>
            <a:r>
              <a:rPr lang="tr-TR" sz="2400" dirty="0">
                <a:solidFill>
                  <a:srgbClr val="000078"/>
                </a:solidFill>
                <a:latin typeface="+mj-lt"/>
                <a:cs typeface="Arial" panose="020B0604020202020204" pitchFamily="34" charset="0"/>
              </a:rPr>
              <a:t>gün)</a:t>
            </a: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Geçici ihraç </a:t>
            </a:r>
            <a:r>
              <a:rPr lang="tr-TR" sz="2400" dirty="0" smtClean="0">
                <a:solidFill>
                  <a:srgbClr val="000078"/>
                </a:solidFill>
                <a:latin typeface="+mj-lt"/>
                <a:cs typeface="Arial" panose="020B0604020202020204" pitchFamily="34" charset="0"/>
              </a:rPr>
              <a:t>verilen süre veya ek süre içinde (90 </a:t>
            </a:r>
            <a:r>
              <a:rPr lang="tr-TR" sz="2400" dirty="0">
                <a:solidFill>
                  <a:srgbClr val="000078"/>
                </a:solidFill>
                <a:latin typeface="+mj-lt"/>
                <a:cs typeface="Arial" panose="020B0604020202020204" pitchFamily="34" charset="0"/>
              </a:rPr>
              <a:t>gün)</a:t>
            </a: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Kredili veya kiralama yoluyla ihracat </a:t>
            </a:r>
            <a:r>
              <a:rPr lang="tr-TR" sz="2400" dirty="0" smtClean="0">
                <a:solidFill>
                  <a:srgbClr val="000078"/>
                </a:solidFill>
                <a:latin typeface="+mj-lt"/>
                <a:cs typeface="Arial" panose="020B0604020202020204" pitchFamily="34" charset="0"/>
              </a:rPr>
              <a:t> vade bitiminden itibaren (90 </a:t>
            </a:r>
            <a:r>
              <a:rPr lang="tr-TR" sz="2400" dirty="0">
                <a:solidFill>
                  <a:srgbClr val="000078"/>
                </a:solidFill>
                <a:latin typeface="+mj-lt"/>
                <a:cs typeface="Arial" panose="020B0604020202020204" pitchFamily="34" charset="0"/>
              </a:rPr>
              <a:t>gün)</a:t>
            </a:r>
          </a:p>
          <a:p>
            <a:pPr marL="342900" indent="-342900">
              <a:buFont typeface="Wingdings" panose="05000000000000000000" pitchFamily="2" charset="2"/>
              <a:buChar char="v"/>
            </a:pPr>
            <a:endParaRPr lang="tr-TR" dirty="0"/>
          </a:p>
          <a:p>
            <a:pPr marL="342900" indent="-342900">
              <a:buFont typeface="Wingdings" panose="05000000000000000000" pitchFamily="2" charset="2"/>
              <a:buChar char="v"/>
            </a:pPr>
            <a:endParaRPr lang="tr-TR" dirty="0" smtClean="0"/>
          </a:p>
          <a:p>
            <a:pPr marL="342900" indent="-342900">
              <a:buFont typeface="Wingdings" panose="05000000000000000000" pitchFamily="2" charset="2"/>
              <a:buChar char="v"/>
            </a:pPr>
            <a:endParaRPr lang="tr-TR" dirty="0"/>
          </a:p>
        </p:txBody>
      </p:sp>
    </p:spTree>
    <p:extLst>
      <p:ext uri="{BB962C8B-B14F-4D97-AF65-F5344CB8AC3E}">
        <p14:creationId xmlns:p14="http://schemas.microsoft.com/office/powerpoint/2010/main" val="147084962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179512" y="1340768"/>
            <a:ext cx="8640960" cy="3845924"/>
          </a:xfrm>
          <a:prstGeom prst="rect">
            <a:avLst/>
          </a:prstGeom>
          <a:noFill/>
          <a:ln w="9525">
            <a:noFill/>
            <a:miter lim="800000"/>
            <a:headEnd/>
            <a:tailEnd/>
          </a:ln>
        </p:spPr>
        <p:txBody>
          <a:bodyPr wrap="square" lIns="36000" tIns="0" rIns="36000" bIns="0">
            <a:noAutofit/>
          </a:bodyPr>
          <a:lstStyle/>
          <a:p>
            <a:pPr marL="0" lvl="1" indent="-182562" eaLnBrk="0" hangingPunct="0">
              <a:spcBef>
                <a:spcPts val="313"/>
              </a:spcBef>
            </a:pPr>
            <a:endParaRPr lang="tr-TR" dirty="0">
              <a:latin typeface="Arial" pitchFamily="34" charset="0"/>
              <a:cs typeface="Arial" pitchFamily="34" charset="0"/>
            </a:endParaRPr>
          </a:p>
        </p:txBody>
      </p:sp>
      <p:sp>
        <p:nvSpPr>
          <p:cNvPr id="3" name="Başlık 1"/>
          <p:cNvSpPr txBox="1">
            <a:spLocks/>
          </p:cNvSpPr>
          <p:nvPr/>
        </p:nvSpPr>
        <p:spPr>
          <a:xfrm>
            <a:off x="397348"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
        <p:nvSpPr>
          <p:cNvPr id="4" name="Dikdörtgen 3"/>
          <p:cNvSpPr/>
          <p:nvPr/>
        </p:nvSpPr>
        <p:spPr>
          <a:xfrm>
            <a:off x="455638" y="860875"/>
            <a:ext cx="3900338" cy="5270674"/>
          </a:xfrm>
          <a:prstGeom prst="rect">
            <a:avLst/>
          </a:prstGeom>
        </p:spPr>
        <p:txBody>
          <a:bodyPr wrap="square">
            <a:spAutoFit/>
          </a:bodyPr>
          <a:lstStyle/>
          <a:p>
            <a:pPr algn="just"/>
            <a:endParaRPr lang="tr-TR" dirty="0" smtClean="0"/>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İhracat İşlemlerinde Sorumluluk</a:t>
            </a:r>
          </a:p>
          <a:p>
            <a:pPr marL="285750" lvl="1" indent="-285750" eaLnBrk="0" hangingPunct="0">
              <a:spcBef>
                <a:spcPts val="313"/>
              </a:spcBef>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Bedellerin süresi içinde yurda getirilmesi, bankalara satışı ve ihracat hesabının süresinde kapatılmasından ihracatçılar sorumludur</a:t>
            </a:r>
          </a:p>
          <a:p>
            <a:pPr marL="285750" lvl="1" indent="-285750" eaLnBrk="0" hangingPunct="0">
              <a:spcBef>
                <a:spcPts val="313"/>
              </a:spcBef>
              <a:buClr>
                <a:srgbClr val="C00000"/>
              </a:buClr>
              <a:buFont typeface="Wingdings" pitchFamily="2" charset="2"/>
              <a:buChar char="§"/>
            </a:pPr>
            <a:endParaRPr lang="tr-TR"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Aracı bankalar </a:t>
            </a:r>
            <a:r>
              <a:rPr lang="en-US" sz="2400" dirty="0" err="1">
                <a:solidFill>
                  <a:srgbClr val="000078"/>
                </a:solidFill>
                <a:latin typeface="+mj-lt"/>
                <a:cs typeface="Arial" panose="020B0604020202020204" pitchFamily="34" charset="0"/>
              </a:rPr>
              <a:t>hesa</a:t>
            </a:r>
            <a:r>
              <a:rPr lang="tr-TR" sz="2400" dirty="0">
                <a:solidFill>
                  <a:srgbClr val="000078"/>
                </a:solidFill>
                <a:latin typeface="+mj-lt"/>
                <a:cs typeface="Arial" panose="020B0604020202020204" pitchFamily="34" charset="0"/>
              </a:rPr>
              <a:t>p</a:t>
            </a:r>
            <a:r>
              <a:rPr lang="en-US" sz="2400" dirty="0" err="1">
                <a:solidFill>
                  <a:srgbClr val="000078"/>
                </a:solidFill>
                <a:latin typeface="+mj-lt"/>
                <a:cs typeface="Arial" panose="020B0604020202020204" pitchFamily="34" charset="0"/>
              </a:rPr>
              <a:t>ların</a:t>
            </a:r>
            <a:r>
              <a:rPr lang="en-US" sz="2400" dirty="0">
                <a:solidFill>
                  <a:srgbClr val="000078"/>
                </a:solidFill>
                <a:latin typeface="+mj-lt"/>
                <a:cs typeface="Arial" panose="020B0604020202020204" pitchFamily="34" charset="0"/>
              </a:rPr>
              <a:t> </a:t>
            </a:r>
            <a:r>
              <a:rPr lang="en-US" sz="2400" dirty="0" err="1">
                <a:solidFill>
                  <a:srgbClr val="000078"/>
                </a:solidFill>
                <a:latin typeface="+mj-lt"/>
                <a:cs typeface="Arial" panose="020B0604020202020204" pitchFamily="34" charset="0"/>
              </a:rPr>
              <a:t>kapatılmasını</a:t>
            </a:r>
            <a:r>
              <a:rPr lang="en-US" sz="2400" dirty="0">
                <a:solidFill>
                  <a:srgbClr val="000078"/>
                </a:solidFill>
                <a:latin typeface="+mj-lt"/>
                <a:cs typeface="Arial" panose="020B0604020202020204" pitchFamily="34" charset="0"/>
              </a:rPr>
              <a:t> </a:t>
            </a:r>
            <a:r>
              <a:rPr lang="tr-TR" sz="2400" dirty="0">
                <a:solidFill>
                  <a:srgbClr val="000078"/>
                </a:solidFill>
                <a:latin typeface="+mj-lt"/>
                <a:cs typeface="Arial" panose="020B0604020202020204" pitchFamily="34" charset="0"/>
              </a:rPr>
              <a:t>izlemekle </a:t>
            </a:r>
            <a:r>
              <a:rPr lang="tr-TR" sz="2400" dirty="0" smtClean="0">
                <a:solidFill>
                  <a:srgbClr val="000078"/>
                </a:solidFill>
                <a:latin typeface="+mj-lt"/>
                <a:cs typeface="Arial" panose="020B0604020202020204" pitchFamily="34" charset="0"/>
              </a:rPr>
              <a:t>yükümlüdür</a:t>
            </a:r>
            <a:endParaRPr lang="tr-TR" dirty="0"/>
          </a:p>
          <a:p>
            <a:pPr marL="342900" indent="-342900" algn="just">
              <a:buFont typeface="Wingdings" panose="05000000000000000000" pitchFamily="2" charset="2"/>
              <a:buChar char="v"/>
            </a:pPr>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910" y="1361905"/>
            <a:ext cx="4102644" cy="350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480017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611560" y="908720"/>
            <a:ext cx="8208912" cy="4392488"/>
          </a:xfrm>
          <a:prstGeom prst="rect">
            <a:avLst/>
          </a:prstGeom>
          <a:noFill/>
          <a:ln w="9525">
            <a:noFill/>
            <a:miter lim="800000"/>
            <a:headEnd/>
            <a:tailEnd/>
          </a:ln>
        </p:spPr>
        <p:txBody>
          <a:bodyPr wrap="square" lIns="36000" tIns="0" rIns="36000" bIns="0">
            <a:noAutofit/>
          </a:bodyPr>
          <a:lstStyle/>
          <a:p>
            <a:pPr marL="160338" lvl="1" indent="-342900" eaLnBrk="0" hangingPunct="0">
              <a:spcBef>
                <a:spcPts val="313"/>
              </a:spcBef>
              <a:buFont typeface="Arial" pitchFamily="34" charset="0"/>
              <a:buChar char="•"/>
            </a:pPr>
            <a:endParaRPr lang="tr-TR" sz="2000" dirty="0">
              <a:latin typeface="Arial" pitchFamily="34" charset="0"/>
              <a:cs typeface="Arial" pitchFamily="34" charset="0"/>
            </a:endParaRPr>
          </a:p>
          <a:p>
            <a:pPr marL="285750" lvl="1" indent="-285750" eaLnBrk="0" hangingPunct="0">
              <a:spcBef>
                <a:spcPts val="313"/>
              </a:spcBef>
              <a:buClr>
                <a:srgbClr val="C00000"/>
              </a:buClr>
              <a:buFont typeface="Wingdings" pitchFamily="2" charset="2"/>
              <a:buChar char="§"/>
            </a:pPr>
            <a:r>
              <a:rPr lang="tr-TR" sz="2400" dirty="0">
                <a:solidFill>
                  <a:srgbClr val="000078"/>
                </a:solidFill>
                <a:latin typeface="+mj-lt"/>
                <a:cs typeface="Arial" panose="020B0604020202020204" pitchFamily="34" charset="0"/>
              </a:rPr>
              <a:t>İhracat Bedelinden İndirimler</a:t>
            </a:r>
          </a:p>
          <a:p>
            <a:pPr marL="0" lvl="1" indent="-182562" eaLnBrk="0" hangingPunct="0">
              <a:spcBef>
                <a:spcPts val="313"/>
              </a:spcBef>
            </a:pPr>
            <a:endParaRPr lang="tr-TR" sz="2400" dirty="0">
              <a:latin typeface="Arial" pitchFamily="34" charset="0"/>
              <a:cs typeface="Arial" pitchFamily="34" charset="0"/>
            </a:endParaRPr>
          </a:p>
          <a:p>
            <a:r>
              <a:rPr lang="tr-TR" sz="2400" dirty="0">
                <a:solidFill>
                  <a:srgbClr val="000078"/>
                </a:solidFill>
                <a:latin typeface="+mj-lt"/>
                <a:cs typeface="Arial" panose="020B0604020202020204" pitchFamily="34" charset="0"/>
              </a:rPr>
              <a:t>Süresi içinde getirilen bedellerin; </a:t>
            </a:r>
          </a:p>
          <a:p>
            <a:endParaRPr lang="en-US" sz="2400" dirty="0"/>
          </a:p>
          <a:p>
            <a:pPr marL="742950" lvl="1" indent="-285750">
              <a:buClr>
                <a:srgbClr val="C00000"/>
              </a:buClr>
              <a:buFont typeface="Wingdings" pitchFamily="2" charset="2"/>
              <a:buChar char="ü"/>
            </a:pPr>
            <a:r>
              <a:rPr lang="tr-TR" sz="2400" dirty="0">
                <a:solidFill>
                  <a:srgbClr val="000078"/>
                </a:solidFill>
                <a:latin typeface="+mj-lt"/>
                <a:cs typeface="Arial" panose="020B0604020202020204" pitchFamily="34" charset="0"/>
              </a:rPr>
              <a:t>ihracatçının ithalat bedelleri, </a:t>
            </a:r>
            <a:endParaRPr lang="en-US" sz="2400" dirty="0">
              <a:solidFill>
                <a:srgbClr val="000078"/>
              </a:solidFill>
              <a:latin typeface="+mj-lt"/>
              <a:cs typeface="Arial" panose="020B0604020202020204" pitchFamily="34" charset="0"/>
            </a:endParaRPr>
          </a:p>
          <a:p>
            <a:pPr marL="742950" lvl="1" indent="-285750">
              <a:buClr>
                <a:srgbClr val="C00000"/>
              </a:buClr>
              <a:buFont typeface="Wingdings" pitchFamily="2" charset="2"/>
              <a:buChar char="ü"/>
            </a:pPr>
            <a:r>
              <a:rPr lang="tr-TR" sz="2400" dirty="0">
                <a:solidFill>
                  <a:srgbClr val="000078"/>
                </a:solidFill>
                <a:latin typeface="+mj-lt"/>
                <a:cs typeface="Arial" panose="020B0604020202020204" pitchFamily="34" charset="0"/>
              </a:rPr>
              <a:t>sermaye hareketlerine ilişkin ödemeleri, </a:t>
            </a:r>
            <a:endParaRPr lang="en-US" sz="2400" dirty="0">
              <a:solidFill>
                <a:srgbClr val="000078"/>
              </a:solidFill>
              <a:latin typeface="+mj-lt"/>
              <a:cs typeface="Arial" panose="020B0604020202020204" pitchFamily="34" charset="0"/>
            </a:endParaRPr>
          </a:p>
          <a:p>
            <a:pPr marL="742950" lvl="1" indent="-285750">
              <a:buClr>
                <a:srgbClr val="C00000"/>
              </a:buClr>
              <a:buFont typeface="Wingdings" pitchFamily="2" charset="2"/>
              <a:buChar char="ü"/>
            </a:pPr>
            <a:r>
              <a:rPr lang="tr-TR" sz="2400" dirty="0">
                <a:solidFill>
                  <a:srgbClr val="000078"/>
                </a:solidFill>
                <a:latin typeface="+mj-lt"/>
                <a:cs typeface="Arial" panose="020B0604020202020204" pitchFamily="34" charset="0"/>
              </a:rPr>
              <a:t>görünmeyen işlemlere ilişkin giderleri ve </a:t>
            </a:r>
            <a:endParaRPr lang="en-US" sz="2400" dirty="0">
              <a:solidFill>
                <a:srgbClr val="000078"/>
              </a:solidFill>
              <a:latin typeface="+mj-lt"/>
              <a:cs typeface="Arial" panose="020B0604020202020204" pitchFamily="34" charset="0"/>
            </a:endParaRPr>
          </a:p>
          <a:p>
            <a:pPr marL="742950" lvl="1" indent="-285750">
              <a:buClr>
                <a:srgbClr val="C00000"/>
              </a:buClr>
              <a:buFont typeface="Wingdings" pitchFamily="2" charset="2"/>
              <a:buChar char="ü"/>
            </a:pPr>
            <a:r>
              <a:rPr lang="tr-TR" sz="2400" dirty="0">
                <a:solidFill>
                  <a:srgbClr val="000078"/>
                </a:solidFill>
                <a:latin typeface="+mj-lt"/>
                <a:cs typeface="Arial" panose="020B0604020202020204" pitchFamily="34" charset="0"/>
              </a:rPr>
              <a:t>transit ticaretinin alış bedeli </a:t>
            </a:r>
          </a:p>
          <a:p>
            <a:pPr lvl="1"/>
            <a:endParaRPr lang="tr-TR" sz="2400" dirty="0" smtClean="0">
              <a:solidFill>
                <a:srgbClr val="000078"/>
              </a:solidFill>
              <a:latin typeface="+mj-lt"/>
              <a:cs typeface="Arial" panose="020B0604020202020204" pitchFamily="34" charset="0"/>
            </a:endParaRPr>
          </a:p>
          <a:p>
            <a:pPr lvl="1"/>
            <a:r>
              <a:rPr lang="tr-TR" sz="2400" dirty="0" smtClean="0">
                <a:solidFill>
                  <a:srgbClr val="000078"/>
                </a:solidFill>
                <a:latin typeface="+mj-lt"/>
                <a:cs typeface="Arial" panose="020B0604020202020204" pitchFamily="34" charset="0"/>
              </a:rPr>
              <a:t>ile </a:t>
            </a:r>
            <a:r>
              <a:rPr lang="tr-TR" sz="2400" dirty="0">
                <a:solidFill>
                  <a:srgbClr val="000078"/>
                </a:solidFill>
                <a:latin typeface="+mj-lt"/>
                <a:cs typeface="Arial" panose="020B0604020202020204" pitchFamily="34" charset="0"/>
              </a:rPr>
              <a:t>süresi içinde bankalarca mahsubu </a:t>
            </a:r>
            <a:r>
              <a:rPr lang="tr-TR" sz="2400" dirty="0" smtClean="0">
                <a:solidFill>
                  <a:srgbClr val="000078"/>
                </a:solidFill>
                <a:latin typeface="+mj-lt"/>
                <a:cs typeface="Arial" panose="020B0604020202020204" pitchFamily="34" charset="0"/>
              </a:rPr>
              <a:t>mümkündür </a:t>
            </a:r>
            <a:r>
              <a:rPr lang="tr-TR" sz="2400" dirty="0">
                <a:solidFill>
                  <a:srgbClr val="000078"/>
                </a:solidFill>
                <a:latin typeface="+mj-lt"/>
                <a:cs typeface="Arial" panose="020B0604020202020204" pitchFamily="34" charset="0"/>
              </a:rPr>
              <a:t>(md. 7/3</a:t>
            </a:r>
            <a:r>
              <a:rPr lang="tr-TR" sz="2400" dirty="0"/>
              <a:t>)</a:t>
            </a:r>
          </a:p>
          <a:p>
            <a:pPr marL="0" lvl="1" indent="-182562" eaLnBrk="0" hangingPunct="0">
              <a:spcBef>
                <a:spcPts val="313"/>
              </a:spcBef>
            </a:pPr>
            <a:endParaRPr lang="tr-TR" sz="2400" dirty="0">
              <a:latin typeface="Arial" pitchFamily="34" charset="0"/>
              <a:cs typeface="Arial" pitchFamily="34" charset="0"/>
            </a:endParaRPr>
          </a:p>
        </p:txBody>
      </p:sp>
      <p:sp>
        <p:nvSpPr>
          <p:cNvPr id="3" name="Başlık 1"/>
          <p:cNvSpPr txBox="1">
            <a:spLocks/>
          </p:cNvSpPr>
          <p:nvPr/>
        </p:nvSpPr>
        <p:spPr>
          <a:xfrm>
            <a:off x="397348"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180246368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1 Dikdörtgen"/>
          <p:cNvSpPr>
            <a:spLocks noChangeArrowheads="1"/>
          </p:cNvSpPr>
          <p:nvPr/>
        </p:nvSpPr>
        <p:spPr bwMode="auto">
          <a:xfrm>
            <a:off x="629850" y="908720"/>
            <a:ext cx="8091578" cy="5400600"/>
          </a:xfrm>
          <a:prstGeom prst="rect">
            <a:avLst/>
          </a:prstGeom>
          <a:noFill/>
          <a:ln w="9525">
            <a:noFill/>
            <a:miter lim="800000"/>
            <a:headEnd/>
            <a:tailEnd/>
          </a:ln>
        </p:spPr>
        <p:txBody>
          <a:bodyPr wrap="square" lIns="36000" tIns="0" rIns="36000" bIns="0">
            <a:noAutofit/>
          </a:bodyPr>
          <a:lstStyle/>
          <a:p>
            <a:pPr marL="285750" lvl="1" indent="-285750" eaLnBrk="0" hangingPunct="0">
              <a:spcBef>
                <a:spcPts val="313"/>
              </a:spcBef>
              <a:buClr>
                <a:srgbClr val="C00000"/>
              </a:buClr>
              <a:buFont typeface="Wingdings" pitchFamily="2" charset="2"/>
              <a:buChar char="§"/>
            </a:pPr>
            <a:r>
              <a:rPr lang="tr-TR" sz="2400" dirty="0" smtClean="0">
                <a:solidFill>
                  <a:srgbClr val="000078"/>
                </a:solidFill>
                <a:latin typeface="+mj-lt"/>
                <a:cs typeface="Arial" panose="020B0604020202020204" pitchFamily="34" charset="0"/>
              </a:rPr>
              <a:t>İhracat </a:t>
            </a:r>
            <a:r>
              <a:rPr lang="tr-TR" sz="2400" dirty="0">
                <a:solidFill>
                  <a:srgbClr val="000078"/>
                </a:solidFill>
                <a:latin typeface="+mj-lt"/>
                <a:cs typeface="Arial" panose="020B0604020202020204" pitchFamily="34" charset="0"/>
              </a:rPr>
              <a:t>Bedelinden indirimler</a:t>
            </a:r>
          </a:p>
          <a:p>
            <a:pPr marL="160338" lvl="1" indent="-342900" eaLnBrk="0" hangingPunct="0">
              <a:spcBef>
                <a:spcPts val="313"/>
              </a:spcBef>
              <a:buFont typeface="Arial" pitchFamily="34" charset="0"/>
              <a:buChar char="•"/>
            </a:pPr>
            <a:endParaRPr lang="tr-TR" sz="2400" dirty="0">
              <a:latin typeface="Arial" pitchFamily="34" charset="0"/>
              <a:cs typeface="Arial" pitchFamily="34" charset="0"/>
            </a:endParaRPr>
          </a:p>
          <a:p>
            <a:pPr marL="0" lvl="1" eaLnBrk="0" hangingPunct="0">
              <a:spcBef>
                <a:spcPts val="313"/>
              </a:spcBef>
              <a:buClr>
                <a:srgbClr val="C00000"/>
              </a:buClr>
            </a:pPr>
            <a:r>
              <a:rPr lang="tr-TR" sz="2400" b="1" dirty="0">
                <a:solidFill>
                  <a:srgbClr val="000078"/>
                </a:solidFill>
                <a:latin typeface="+mj-lt"/>
                <a:cs typeface="Arial" panose="020B0604020202020204" pitchFamily="34" charset="0"/>
              </a:rPr>
              <a:t>Mahsup Örneği; </a:t>
            </a:r>
          </a:p>
          <a:p>
            <a:endParaRPr lang="en-US" sz="2400" dirty="0"/>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GB’deki ihracat bedeli- 150.000 ABD doları;</a:t>
            </a:r>
            <a:endParaRPr lang="en-US"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Krediye ilişkin ödeme- 80.000 ABD doları;</a:t>
            </a:r>
            <a:endParaRPr lang="en-US" sz="2400" dirty="0">
              <a:solidFill>
                <a:srgbClr val="000078"/>
              </a:solidFill>
              <a:latin typeface="+mj-lt"/>
              <a:cs typeface="Arial" panose="020B0604020202020204" pitchFamily="34" charset="0"/>
            </a:endParaRPr>
          </a:p>
          <a:p>
            <a:pPr marL="285750" lvl="1" indent="-285750" eaLnBrk="0" hangingPunct="0">
              <a:spcBef>
                <a:spcPts val="313"/>
              </a:spcBef>
              <a:buClr>
                <a:srgbClr val="C00000"/>
              </a:buClr>
              <a:buFont typeface="Wingdings" pitchFamily="2" charset="2"/>
              <a:buChar char="ü"/>
            </a:pPr>
            <a:r>
              <a:rPr lang="tr-TR" sz="2400" dirty="0">
                <a:solidFill>
                  <a:srgbClr val="000078"/>
                </a:solidFill>
                <a:latin typeface="+mj-lt"/>
                <a:cs typeface="Arial" panose="020B0604020202020204" pitchFamily="34" charset="0"/>
              </a:rPr>
              <a:t>İthalata ilişkin ödeme- 20.000 ABD </a:t>
            </a:r>
            <a:r>
              <a:rPr lang="tr-TR" sz="2400" dirty="0" smtClean="0">
                <a:solidFill>
                  <a:srgbClr val="000078"/>
                </a:solidFill>
                <a:latin typeface="+mj-lt"/>
                <a:cs typeface="Arial" panose="020B0604020202020204" pitchFamily="34" charset="0"/>
              </a:rPr>
              <a:t>doları;</a:t>
            </a:r>
          </a:p>
          <a:p>
            <a:pPr marL="0" lvl="1" eaLnBrk="0" hangingPunct="0">
              <a:spcBef>
                <a:spcPts val="313"/>
              </a:spcBef>
              <a:buClr>
                <a:srgbClr val="C00000"/>
              </a:buClr>
            </a:pPr>
            <a:endParaRPr lang="tr-TR" sz="2400" dirty="0">
              <a:solidFill>
                <a:srgbClr val="000078"/>
              </a:solidFill>
              <a:latin typeface="+mj-lt"/>
              <a:cs typeface="Arial" panose="020B0604020202020204" pitchFamily="34" charset="0"/>
            </a:endParaRPr>
          </a:p>
          <a:p>
            <a:pPr marL="0" lvl="1" eaLnBrk="0" hangingPunct="0">
              <a:spcBef>
                <a:spcPts val="313"/>
              </a:spcBef>
              <a:buClr>
                <a:srgbClr val="C00000"/>
              </a:buClr>
            </a:pPr>
            <a:r>
              <a:rPr lang="tr-TR" sz="2400" dirty="0" smtClean="0">
                <a:solidFill>
                  <a:srgbClr val="000078"/>
                </a:solidFill>
                <a:latin typeface="+mj-lt"/>
                <a:cs typeface="Arial" panose="020B0604020202020204" pitchFamily="34" charset="0"/>
              </a:rPr>
              <a:t>Yurda </a:t>
            </a:r>
            <a:r>
              <a:rPr lang="tr-TR" sz="2400" dirty="0">
                <a:solidFill>
                  <a:srgbClr val="000078"/>
                </a:solidFill>
                <a:latin typeface="+mj-lt"/>
                <a:cs typeface="Arial" panose="020B0604020202020204" pitchFamily="34" charset="0"/>
              </a:rPr>
              <a:t>getirilecek bedel- 150.000 ABD </a:t>
            </a:r>
            <a:r>
              <a:rPr lang="tr-TR" sz="2400" dirty="0" smtClean="0">
                <a:solidFill>
                  <a:srgbClr val="000078"/>
                </a:solidFill>
                <a:latin typeface="+mj-lt"/>
                <a:cs typeface="Arial" panose="020B0604020202020204" pitchFamily="34" charset="0"/>
              </a:rPr>
              <a:t>doları</a:t>
            </a:r>
          </a:p>
          <a:p>
            <a:pPr marL="0" lvl="1" eaLnBrk="0" hangingPunct="0">
              <a:spcBef>
                <a:spcPts val="313"/>
              </a:spcBef>
              <a:buClr>
                <a:srgbClr val="C00000"/>
              </a:buClr>
            </a:pPr>
            <a:r>
              <a:rPr lang="tr-TR" sz="2400" dirty="0" smtClean="0">
                <a:solidFill>
                  <a:srgbClr val="000078"/>
                </a:solidFill>
                <a:latin typeface="+mj-lt"/>
                <a:cs typeface="Arial" panose="020B0604020202020204" pitchFamily="34" charset="0"/>
              </a:rPr>
              <a:t>Mahsup </a:t>
            </a:r>
            <a:r>
              <a:rPr lang="tr-TR" sz="2400" dirty="0">
                <a:solidFill>
                  <a:srgbClr val="000078"/>
                </a:solidFill>
                <a:latin typeface="+mj-lt"/>
                <a:cs typeface="Arial" panose="020B0604020202020204" pitchFamily="34" charset="0"/>
              </a:rPr>
              <a:t>olmasa satışı yapılacak bedel- 120.000 ABD doları (150*%</a:t>
            </a:r>
            <a:r>
              <a:rPr lang="tr-TR" sz="2400" dirty="0" smtClean="0">
                <a:solidFill>
                  <a:srgbClr val="000078"/>
                </a:solidFill>
                <a:latin typeface="+mj-lt"/>
                <a:cs typeface="Arial" panose="020B0604020202020204" pitchFamily="34" charset="0"/>
              </a:rPr>
              <a:t>80)</a:t>
            </a:r>
          </a:p>
          <a:p>
            <a:pPr marL="0" lvl="1" eaLnBrk="0" hangingPunct="0">
              <a:spcBef>
                <a:spcPts val="313"/>
              </a:spcBef>
              <a:buClr>
                <a:srgbClr val="C00000"/>
              </a:buClr>
            </a:pPr>
            <a:r>
              <a:rPr lang="tr-TR" sz="2400" dirty="0" smtClean="0">
                <a:solidFill>
                  <a:srgbClr val="000078"/>
                </a:solidFill>
                <a:latin typeface="+mj-lt"/>
                <a:cs typeface="Arial" panose="020B0604020202020204" pitchFamily="34" charset="0"/>
              </a:rPr>
              <a:t>Mahsup olursa satışı </a:t>
            </a:r>
            <a:r>
              <a:rPr lang="tr-TR" sz="2400" dirty="0">
                <a:solidFill>
                  <a:srgbClr val="000078"/>
                </a:solidFill>
                <a:latin typeface="+mj-lt"/>
                <a:cs typeface="Arial" panose="020B0604020202020204" pitchFamily="34" charset="0"/>
              </a:rPr>
              <a:t>yapılacak bedel- 50.000 ABD doları (150.000-100.000)</a:t>
            </a:r>
            <a:endParaRPr lang="en-US" sz="2400" dirty="0">
              <a:solidFill>
                <a:srgbClr val="000078"/>
              </a:solidFill>
              <a:latin typeface="+mj-lt"/>
              <a:cs typeface="Arial" panose="020B0604020202020204" pitchFamily="34" charset="0"/>
            </a:endParaRPr>
          </a:p>
          <a:p>
            <a:pPr marL="0" lvl="1" indent="-182562" eaLnBrk="0" hangingPunct="0">
              <a:spcBef>
                <a:spcPts val="313"/>
              </a:spcBef>
            </a:pPr>
            <a:endParaRPr lang="tr-TR" dirty="0">
              <a:solidFill>
                <a:srgbClr val="000078"/>
              </a:solidFill>
              <a:latin typeface="+mj-lt"/>
              <a:cs typeface="Arial" panose="020B0604020202020204" pitchFamily="34" charset="0"/>
            </a:endParaRPr>
          </a:p>
        </p:txBody>
      </p:sp>
      <p:sp>
        <p:nvSpPr>
          <p:cNvPr id="3" name="Başlık 1"/>
          <p:cNvSpPr txBox="1">
            <a:spLocks/>
          </p:cNvSpPr>
          <p:nvPr/>
        </p:nvSpPr>
        <p:spPr>
          <a:xfrm>
            <a:off x="464077" y="260648"/>
            <a:ext cx="8423124" cy="792088"/>
          </a:xfrm>
          <a:prstGeom prst="rect">
            <a:avLst/>
          </a:prstGeom>
        </p:spPr>
        <p:txBody>
          <a:bodyPr/>
          <a:lstStyle>
            <a:lvl1pPr algn="l" defTabSz="914400" rtl="0" eaLnBrk="1" latinLnBrk="0" hangingPunct="1">
              <a:spcBef>
                <a:spcPct val="0"/>
              </a:spcBef>
              <a:buNone/>
              <a:defRPr sz="3600" kern="1200">
                <a:solidFill>
                  <a:srgbClr val="393185"/>
                </a:solidFill>
                <a:latin typeface="Arial" pitchFamily="34" charset="0"/>
                <a:ea typeface="+mj-ea"/>
                <a:cs typeface="Arial" pitchFamily="34" charset="0"/>
              </a:defRPr>
            </a:lvl1pPr>
          </a:lstStyle>
          <a:p>
            <a:pPr algn="ctr" eaLnBrk="0" hangingPunct="0">
              <a:defRPr/>
            </a:pPr>
            <a:r>
              <a:rPr lang="tr-TR" sz="2400" b="1" dirty="0">
                <a:solidFill>
                  <a:srgbClr val="C00000"/>
                </a:solidFill>
                <a:latin typeface="+mj-lt"/>
              </a:rPr>
              <a:t>İHRACAT BEDELİNİN TAHSİLATI</a:t>
            </a:r>
          </a:p>
        </p:txBody>
      </p:sp>
    </p:spTree>
    <p:extLst>
      <p:ext uri="{BB962C8B-B14F-4D97-AF65-F5344CB8AC3E}">
        <p14:creationId xmlns:p14="http://schemas.microsoft.com/office/powerpoint/2010/main" val="105057792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6838</TotalTime>
  <Words>2016</Words>
  <Application>Microsoft Office PowerPoint</Application>
  <PresentationFormat>Ekran Gösterisi (4:3)</PresentationFormat>
  <Paragraphs>307</Paragraphs>
  <Slides>39</Slides>
  <Notes>36</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İHRACAT BEDELİNİN TAHSİLAT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SOLMAZ GROUP</dc:title>
  <dc:creator>Ahmet KOT</dc:creator>
  <cp:lastModifiedBy>Nursel</cp:lastModifiedBy>
  <cp:revision>1090</cp:revision>
  <cp:lastPrinted>2014-01-24T12:04:38Z</cp:lastPrinted>
  <dcterms:created xsi:type="dcterms:W3CDTF">2013-09-13T11:25:13Z</dcterms:created>
  <dcterms:modified xsi:type="dcterms:W3CDTF">2019-10-01T08:57:22Z</dcterms:modified>
</cp:coreProperties>
</file>